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755650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7" autoAdjust="0"/>
    <p:restoredTop sz="96279" autoAdjust="0"/>
  </p:normalViewPr>
  <p:slideViewPr>
    <p:cSldViewPr snapToGrid="0">
      <p:cViewPr>
        <p:scale>
          <a:sx n="100" d="100"/>
          <a:sy n="100" d="100"/>
        </p:scale>
        <p:origin x="2688" y="-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49795"/>
            <a:ext cx="6423025" cy="3722335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5678"/>
            <a:ext cx="5667375" cy="2581379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C607-3A63-4F75-B6DC-E0EF2F991793}" type="datetimeFigureOut">
              <a:rPr kumimoji="1" lang="ja-JP" altLang="en-US" smtClean="0"/>
              <a:t>2025/9/14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6BE4-476F-4589-A2B6-DD96060191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768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C607-3A63-4F75-B6DC-E0EF2F991793}" type="datetimeFigureOut">
              <a:rPr kumimoji="1" lang="ja-JP" altLang="en-US" smtClean="0"/>
              <a:t>2025/9/14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6BE4-476F-4589-A2B6-DD96060191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5213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240"/>
            <a:ext cx="1629370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240"/>
            <a:ext cx="4793655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C607-3A63-4F75-B6DC-E0EF2F991793}" type="datetimeFigureOut">
              <a:rPr kumimoji="1" lang="ja-JP" altLang="en-US" smtClean="0"/>
              <a:t>2025/9/14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6BE4-476F-4589-A2B6-DD96060191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2721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C607-3A63-4F75-B6DC-E0EF2F991793}" type="datetimeFigureOut">
              <a:rPr kumimoji="1" lang="ja-JP" altLang="en-US" smtClean="0"/>
              <a:t>2025/9/14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6BE4-476F-4589-A2B6-DD96060191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4812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532"/>
            <a:ext cx="6517481" cy="4447496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5103"/>
            <a:ext cx="6517481" cy="2338833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C607-3A63-4F75-B6DC-E0EF2F991793}" type="datetimeFigureOut">
              <a:rPr kumimoji="1" lang="ja-JP" altLang="en-US" smtClean="0"/>
              <a:t>2025/9/14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6BE4-476F-4589-A2B6-DD96060191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9737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200"/>
            <a:ext cx="3211513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200"/>
            <a:ext cx="3211513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C607-3A63-4F75-B6DC-E0EF2F991793}" type="datetimeFigureOut">
              <a:rPr kumimoji="1" lang="ja-JP" altLang="en-US" smtClean="0"/>
              <a:t>2025/9/14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6BE4-476F-4589-A2B6-DD96060191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5304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242"/>
            <a:ext cx="6517481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0980"/>
            <a:ext cx="3196753" cy="128450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5482"/>
            <a:ext cx="3196753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0980"/>
            <a:ext cx="3212497" cy="128450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5482"/>
            <a:ext cx="321249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C607-3A63-4F75-B6DC-E0EF2F991793}" type="datetimeFigureOut">
              <a:rPr kumimoji="1" lang="ja-JP" altLang="en-US" smtClean="0"/>
              <a:t>2025/9/14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6BE4-476F-4589-A2B6-DD96060191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281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C607-3A63-4F75-B6DC-E0EF2F991793}" type="datetimeFigureOut">
              <a:rPr kumimoji="1" lang="ja-JP" altLang="en-US" smtClean="0"/>
              <a:t>2025/9/14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6BE4-476F-4589-A2B6-DD96060191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7071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C607-3A63-4F75-B6DC-E0EF2F991793}" type="datetimeFigureOut">
              <a:rPr kumimoji="1" lang="ja-JP" altLang="en-US" smtClean="0"/>
              <a:t>2025/9/14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6BE4-476F-4589-A2B6-DD96060191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105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788"/>
            <a:ext cx="2437168" cy="2494756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425"/>
            <a:ext cx="3825478" cy="7598117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7544"/>
            <a:ext cx="2437168" cy="5942372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C607-3A63-4F75-B6DC-E0EF2F991793}" type="datetimeFigureOut">
              <a:rPr kumimoji="1" lang="ja-JP" altLang="en-US" smtClean="0"/>
              <a:t>2025/9/14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6BE4-476F-4589-A2B6-DD96060191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5062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788"/>
            <a:ext cx="2437168" cy="2494756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425"/>
            <a:ext cx="3825478" cy="7598117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7544"/>
            <a:ext cx="2437168" cy="5942372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C607-3A63-4F75-B6DC-E0EF2F991793}" type="datetimeFigureOut">
              <a:rPr kumimoji="1" lang="ja-JP" altLang="en-US" smtClean="0"/>
              <a:t>2025/9/14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6BE4-476F-4589-A2B6-DD96060191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30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242"/>
            <a:ext cx="6517481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200"/>
            <a:ext cx="6517481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09729"/>
            <a:ext cx="1700213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BC607-3A63-4F75-B6DC-E0EF2F991793}" type="datetimeFigureOut">
              <a:rPr kumimoji="1" lang="ja-JP" altLang="en-US" smtClean="0"/>
              <a:t>2025/9/14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09729"/>
            <a:ext cx="2550319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09729"/>
            <a:ext cx="1700213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46BE4-476F-4589-A2B6-DD96060191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763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kumimoji="1"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kumimoji="1"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13.emf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openxmlformats.org/officeDocument/2006/relationships/image" Target="../media/image3.jpg"/><Relationship Id="rId10" Type="http://schemas.openxmlformats.org/officeDocument/2006/relationships/image" Target="../media/image15.png"/><Relationship Id="rId4" Type="http://schemas.openxmlformats.org/officeDocument/2006/relationships/image" Target="../media/image1.jpeg"/><Relationship Id="rId9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2072B81B-1757-982D-4459-00420DF9A5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/>
          <a:stretch>
            <a:fillRect/>
          </a:stretch>
        </p:blipFill>
        <p:spPr>
          <a:xfrm>
            <a:off x="6445251" y="4959386"/>
            <a:ext cx="422334" cy="46037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EB2557F-8F18-E8D7-8291-F95F66D97FD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1018" cy="2505600"/>
          </a:xfrm>
          <a:prstGeom prst="rect">
            <a:avLst/>
          </a:prstGeom>
        </p:spPr>
      </p:pic>
      <p:sp>
        <p:nvSpPr>
          <p:cNvPr id="113" name="WordArt 11">
            <a:extLst>
              <a:ext uri="{FF2B5EF4-FFF2-40B4-BE49-F238E27FC236}">
                <a16:creationId xmlns:a16="http://schemas.microsoft.com/office/drawing/2014/main" id="{7BEDD4BD-97CA-1FAE-B861-38A1A62923E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10890" y="1062570"/>
            <a:ext cx="3841750" cy="46248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800" kern="10" dirty="0">
                <a:solidFill>
                  <a:srgbClr val="FFFFFF"/>
                </a:solidFill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JBOD</a:t>
            </a:r>
            <a:r>
              <a:rPr lang="ja-JP" altLang="en-US" sz="800" kern="10" dirty="0">
                <a:solidFill>
                  <a:srgbClr val="FFFFFF"/>
                </a:solidFill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ストレージユニット</a:t>
            </a:r>
            <a:endParaRPr lang="en-US" altLang="ja-JP" sz="800" kern="10" dirty="0">
              <a:solidFill>
                <a:srgbClr val="FFFFFF"/>
              </a:solidFill>
              <a:latin typeface="ヒラギノ角ゴ8" panose="020B0800000000000000" pitchFamily="50" charset="-128"/>
              <a:ea typeface="ヒラギノ角ゴ8" panose="020B0800000000000000" pitchFamily="50" charset="-128"/>
            </a:endParaRPr>
          </a:p>
        </p:txBody>
      </p:sp>
      <p:sp>
        <p:nvSpPr>
          <p:cNvPr id="114" name="WordArt 12">
            <a:extLst>
              <a:ext uri="{FF2B5EF4-FFF2-40B4-BE49-F238E27FC236}">
                <a16:creationId xmlns:a16="http://schemas.microsoft.com/office/drawing/2014/main" id="{5C9702EB-3D02-3DC3-8A9F-84E92B9206C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10890" y="768195"/>
            <a:ext cx="3765550" cy="1612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800" kern="10" dirty="0">
                <a:solidFill>
                  <a:srgbClr val="FFFFFF"/>
                </a:solidFill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1PB</a:t>
            </a:r>
            <a:r>
              <a:rPr lang="ja-JP" altLang="en-US" sz="800" kern="10" dirty="0">
                <a:solidFill>
                  <a:srgbClr val="FFFFFF"/>
                </a:solidFill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オーバーの</a:t>
            </a:r>
            <a:r>
              <a:rPr lang="ja-JP" altLang="en-US" sz="8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大容量ストレージユニット </a:t>
            </a:r>
            <a:r>
              <a:rPr lang="en-US" altLang="ja-JP" sz="8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UltraData1080</a:t>
            </a:r>
            <a:endParaRPr lang="ja-JP" altLang="en-US" sz="800" kern="10" spc="0" dirty="0">
              <a:ln>
                <a:noFill/>
              </a:ln>
              <a:solidFill>
                <a:srgbClr val="FFFFFF"/>
              </a:solidFill>
              <a:effectLst/>
              <a:latin typeface="ヒラギノ角ゴ8" panose="020B0800000000000000" pitchFamily="50" charset="-128"/>
              <a:ea typeface="ヒラギノ角ゴ8" panose="020B0800000000000000" pitchFamily="50" charset="-128"/>
            </a:endParaRPr>
          </a:p>
        </p:txBody>
      </p:sp>
      <p:sp>
        <p:nvSpPr>
          <p:cNvPr id="115" name="WordArt 13">
            <a:extLst>
              <a:ext uri="{FF2B5EF4-FFF2-40B4-BE49-F238E27FC236}">
                <a16:creationId xmlns:a16="http://schemas.microsoft.com/office/drawing/2014/main" id="{3C9CBE62-4223-B0F5-F75F-0A2E211133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10890" y="1654927"/>
            <a:ext cx="3832225" cy="19521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高性能 </a:t>
            </a:r>
            <a:r>
              <a:rPr lang="en-US" altLang="ja-JP" sz="8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2U</a:t>
            </a:r>
            <a:r>
              <a:rPr lang="ja-JP" altLang="en-US" sz="8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ラックマウント型</a:t>
            </a:r>
            <a:r>
              <a:rPr lang="ja-JP" altLang="en-US" sz="800" kern="10" dirty="0">
                <a:solidFill>
                  <a:srgbClr val="FFFFFF"/>
                </a:solidFill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 </a:t>
            </a:r>
            <a:r>
              <a:rPr lang="en-US" altLang="ja-JP" sz="8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2CPU</a:t>
            </a:r>
            <a:r>
              <a:rPr lang="ja-JP" altLang="en-US" sz="8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搭載</a:t>
            </a:r>
            <a:r>
              <a:rPr lang="en-US" altLang="ja-JP" sz="8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 </a:t>
            </a:r>
            <a:r>
              <a:rPr lang="en-US" altLang="ja-JP" sz="800" kern="10" dirty="0">
                <a:solidFill>
                  <a:srgbClr val="FFFFFF"/>
                </a:solidFill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HPC</a:t>
            </a:r>
            <a:r>
              <a:rPr lang="ja-JP" altLang="en-US" sz="800" kern="10" dirty="0">
                <a:solidFill>
                  <a:srgbClr val="FFFFFF"/>
                </a:solidFill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サーバー</a:t>
            </a:r>
            <a:endParaRPr lang="ja-JP" altLang="en-US" sz="800" kern="10" spc="0" dirty="0">
              <a:ln>
                <a:noFill/>
              </a:ln>
              <a:solidFill>
                <a:srgbClr val="FFFFFF"/>
              </a:solidFill>
              <a:effectLst/>
              <a:latin typeface="ヒラギノ角ゴ7" panose="020B0700000000000000" pitchFamily="50" charset="-128"/>
              <a:ea typeface="ヒラギノ角ゴ7" panose="020B0700000000000000" pitchFamily="50" charset="-128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CBAA6CAB-F7DA-B969-F88B-7475243EAE7A}"/>
              </a:ext>
            </a:extLst>
          </p:cNvPr>
          <p:cNvGrpSpPr/>
          <p:nvPr/>
        </p:nvGrpSpPr>
        <p:grpSpPr>
          <a:xfrm>
            <a:off x="3310890" y="1899672"/>
            <a:ext cx="3832225" cy="237471"/>
            <a:chOff x="3310890" y="1899672"/>
            <a:chExt cx="3832225" cy="237471"/>
          </a:xfrm>
        </p:grpSpPr>
        <p:sp>
          <p:nvSpPr>
            <p:cNvPr id="116" name="Rectangle 14">
              <a:extLst>
                <a:ext uri="{FF2B5EF4-FFF2-40B4-BE49-F238E27FC236}">
                  <a16:creationId xmlns:a16="http://schemas.microsoft.com/office/drawing/2014/main" id="{1B9671EF-4737-AB25-0F5A-51B15A99B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0890" y="1899672"/>
              <a:ext cx="3832225" cy="2374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" name="WordArt 15">
              <a:extLst>
                <a:ext uri="{FF2B5EF4-FFF2-40B4-BE49-F238E27FC236}">
                  <a16:creationId xmlns:a16="http://schemas.microsoft.com/office/drawing/2014/main" id="{08CE3D0E-9516-A6B7-4556-2C216E333FB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702050" y="1946023"/>
              <a:ext cx="3049905" cy="14413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8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7" panose="020B0700000000000000" pitchFamily="50" charset="-128"/>
                  <a:ea typeface="ヒラギノ角ゴ7" panose="020B0700000000000000" pitchFamily="50" charset="-128"/>
                </a:rPr>
                <a:t>用途に合わせて様々なカスタマイズも承ります。</a:t>
              </a:r>
            </a:p>
          </p:txBody>
        </p:sp>
      </p:grpSp>
      <p:cxnSp>
        <p:nvCxnSpPr>
          <p:cNvPr id="2108" name="AutoShape 60">
            <a:extLst>
              <a:ext uri="{FF2B5EF4-FFF2-40B4-BE49-F238E27FC236}">
                <a16:creationId xmlns:a16="http://schemas.microsoft.com/office/drawing/2014/main" id="{3C18C865-10B9-2C11-964A-9D5E70D1574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5923" y="8747587"/>
            <a:ext cx="677735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09" name="AutoShape 61">
            <a:extLst>
              <a:ext uri="{FF2B5EF4-FFF2-40B4-BE49-F238E27FC236}">
                <a16:creationId xmlns:a16="http://schemas.microsoft.com/office/drawing/2014/main" id="{17F9C297-0299-A47A-96B4-D88F72B1A42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5923" y="8111369"/>
            <a:ext cx="677735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11" name="AutoShape 63">
            <a:extLst>
              <a:ext uri="{FF2B5EF4-FFF2-40B4-BE49-F238E27FC236}">
                <a16:creationId xmlns:a16="http://schemas.microsoft.com/office/drawing/2014/main" id="{9E0898A5-F6FD-B218-7349-7E07D842AD8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5923" y="4883928"/>
            <a:ext cx="677735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12" name="AutoShape 64">
            <a:extLst>
              <a:ext uri="{FF2B5EF4-FFF2-40B4-BE49-F238E27FC236}">
                <a16:creationId xmlns:a16="http://schemas.microsoft.com/office/drawing/2014/main" id="{18B01501-E726-B6CF-C572-56AD58F5657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5923" y="4467402"/>
            <a:ext cx="677735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2" name="Rectangle 65">
            <a:extLst>
              <a:ext uri="{FF2B5EF4-FFF2-40B4-BE49-F238E27FC236}">
                <a16:creationId xmlns:a16="http://schemas.microsoft.com/office/drawing/2014/main" id="{08C7EDDE-0AB0-5631-6AA9-95E9B12DC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34" y="5005203"/>
            <a:ext cx="4508500" cy="3001399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cxnSp>
        <p:nvCxnSpPr>
          <p:cNvPr id="2114" name="AutoShape 66">
            <a:extLst>
              <a:ext uri="{FF2B5EF4-FFF2-40B4-BE49-F238E27FC236}">
                <a16:creationId xmlns:a16="http://schemas.microsoft.com/office/drawing/2014/main" id="{1B33E6D4-568C-F723-F32E-3C70F9A7328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5923" y="9409428"/>
            <a:ext cx="677735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3" name="WordArt 68">
            <a:extLst>
              <a:ext uri="{FF2B5EF4-FFF2-40B4-BE49-F238E27FC236}">
                <a16:creationId xmlns:a16="http://schemas.microsoft.com/office/drawing/2014/main" id="{E2DFB395-D9DC-C233-6171-CFE828BE539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2598" y="5097270"/>
            <a:ext cx="4348638" cy="85019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■シャーシ：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MSI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2U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ラックマウント型　</a:t>
            </a:r>
            <a:r>
              <a:rPr lang="en-US" altLang="ja-JP" sz="800" b="1" kern="10" dirty="0">
                <a:solidFill>
                  <a:srgbClr val="000000"/>
                </a:solidFill>
                <a:latin typeface="游ゴシック" panose="020B0400000000000000" pitchFamily="50" charset="-128"/>
              </a:rPr>
              <a:t>S2205-01</a:t>
            </a:r>
          </a:p>
          <a:p>
            <a:pPr algn="l" rtl="0">
              <a:buNone/>
            </a:pP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■OS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：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RHEL Server Standard Physical or Virtual Nodes 3year</a:t>
            </a:r>
          </a:p>
          <a:p>
            <a:pPr algn="l" rtl="0">
              <a:buNone/>
            </a:pPr>
            <a:endParaRPr lang="en-US" altLang="ja-JP" sz="800" b="1" kern="10" spc="0" dirty="0">
              <a:ln>
                <a:noFill/>
              </a:ln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 rtl="0">
              <a:buNone/>
            </a:pP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■CPU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：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【2CPU】Intel® Xeon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Silver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4510  12C/24T 2.40GHz (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最大 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4.10GHz)  </a:t>
            </a:r>
          </a:p>
          <a:p>
            <a:pPr algn="l" rtl="0">
              <a:buNone/>
            </a:pP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■プロセッサクーラー：</a:t>
            </a:r>
            <a:r>
              <a:rPr lang="ja-JP" altLang="en-US" sz="800" b="1" kern="1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パッシブクーリング 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2U EVAC air cooling modules for max 350W CPU(x2)</a:t>
            </a:r>
            <a:endParaRPr lang="ja-JP" altLang="en-US" sz="800" b="1" kern="10" spc="0" dirty="0">
              <a:ln>
                <a:noFill/>
              </a:ln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 rtl="0">
              <a:buNone/>
            </a:pP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■メモリ：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256GB 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16GB×16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） 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DDR5-5600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1.2V  Registered  ECC DIMM</a:t>
            </a:r>
          </a:p>
          <a:p>
            <a:pPr algn="l" rtl="0">
              <a:buNone/>
            </a:pPr>
            <a:endParaRPr lang="ja-JP" altLang="en-US" sz="800" b="1" kern="10" spc="0" dirty="0">
              <a:ln>
                <a:noFill/>
              </a:ln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4" name="WordArt 69">
            <a:extLst>
              <a:ext uri="{FF2B5EF4-FFF2-40B4-BE49-F238E27FC236}">
                <a16:creationId xmlns:a16="http://schemas.microsoft.com/office/drawing/2014/main" id="{4FA959B0-AB43-3187-C5B2-7F625CBF92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2597" y="6004237"/>
            <a:ext cx="4348639" cy="66872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■SSD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：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【RAID1】2× 960GB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SSD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6Gb/s SATA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MTBF:200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万時間　エンタープライズ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SSD</a:t>
            </a:r>
          </a:p>
          <a:p>
            <a:pPr algn="l" rtl="0">
              <a:buNone/>
            </a:pP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■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RAID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コントローラー：</a:t>
            </a:r>
            <a:r>
              <a:rPr lang="en-US" altLang="ja-JP" sz="800" b="1" kern="10" spc="0" dirty="0" err="1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MegaRAID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9580-8i8e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12Gbps 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内部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8/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外部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8port, 8GB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キャッシュ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, LSISAS3516</a:t>
            </a:r>
          </a:p>
          <a:p>
            <a:pPr algn="l" rtl="0">
              <a:buNone/>
            </a:pP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   RAID 0,1,5,,10,50,60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　内部 </a:t>
            </a:r>
            <a:r>
              <a:rPr lang="en-US" altLang="ja-JP" sz="800" b="1" kern="10" spc="0" dirty="0" err="1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slimSAS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SFF-8654 x1 8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ポート 外部 </a:t>
            </a:r>
            <a:r>
              <a:rPr lang="en-US" altLang="ja-JP" sz="800" b="1" kern="10" spc="0" dirty="0" err="1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miniSAS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HD SFF-8644 x2 8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ポート</a:t>
            </a:r>
            <a:endParaRPr lang="en-US" altLang="ja-JP" sz="800" b="1" kern="10" spc="0" dirty="0">
              <a:ln>
                <a:noFill/>
              </a:ln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 rtl="0">
              <a:buNone/>
            </a:pP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■ベイ： 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U.2 </a:t>
            </a:r>
            <a:r>
              <a:rPr lang="en-US" altLang="ja-JP" sz="800" b="1" kern="10" spc="0" dirty="0" err="1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NVMe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PCIe 4.0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/SATA3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 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12 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基</a:t>
            </a:r>
            <a:r>
              <a:rPr lang="ja-JP" altLang="en-US" sz="800" b="1" kern="1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、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M.2 </a:t>
            </a:r>
            <a:r>
              <a:rPr lang="en-US" altLang="ja-JP" sz="800" b="1" kern="10" spc="0" dirty="0" err="1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NVMe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PCIe3.0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x2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2 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基  フロントホットスワップ</a:t>
            </a:r>
            <a:endParaRPr lang="en-US" altLang="ja-JP" sz="800" b="1" kern="10" spc="0" dirty="0">
              <a:ln>
                <a:noFill/>
              </a:ln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 rtl="0">
              <a:buNone/>
            </a:pPr>
            <a:endParaRPr lang="ja-JP" altLang="en-US" sz="800" b="1" kern="10" spc="0" dirty="0">
              <a:ln>
                <a:noFill/>
              </a:ln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 rtl="0">
              <a:buNone/>
            </a:pP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■グラフィック：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ASPEED AST2600 BMC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D-Sub15×1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en-US" altLang="ja-JP" sz="800" b="1" kern="1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IPMI</a:t>
            </a:r>
          </a:p>
        </p:txBody>
      </p:sp>
      <p:sp>
        <p:nvSpPr>
          <p:cNvPr id="125" name="WordArt 70">
            <a:extLst>
              <a:ext uri="{FF2B5EF4-FFF2-40B4-BE49-F238E27FC236}">
                <a16:creationId xmlns:a16="http://schemas.microsoft.com/office/drawing/2014/main" id="{CF9DCBDA-2C17-130D-9048-D6CAF056741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2598" y="6767830"/>
            <a:ext cx="4348638" cy="12991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■電源：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1800W/200V</a:t>
            </a:r>
            <a:r>
              <a:rPr lang="ja-JP" altLang="en-US" sz="800" b="1" kern="1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、</a:t>
            </a:r>
            <a:r>
              <a:rPr lang="en-US" altLang="ja-JP" sz="800" b="1" kern="1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1000W/100V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　 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80PLUS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Platinum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認証　冗長化電源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(1+1)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</a:t>
            </a:r>
            <a:endParaRPr lang="en-US" altLang="ja-JP" sz="800" b="1" kern="10" spc="0" dirty="0">
              <a:ln>
                <a:noFill/>
              </a:ln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 rtl="0">
              <a:buNone/>
            </a:pPr>
            <a:endParaRPr lang="en-US" altLang="ja-JP" sz="800" b="1" kern="10" spc="0" dirty="0">
              <a:ln>
                <a:noFill/>
              </a:ln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 rtl="0">
              <a:buNone/>
            </a:pP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■マザーボード：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S2205(2U12)  MS-S321 System 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  Intel C741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チップセット</a:t>
            </a:r>
            <a:endParaRPr lang="en-US" altLang="ja-JP" sz="800" b="1" kern="10" spc="0" dirty="0">
              <a:ln>
                <a:noFill/>
              </a:ln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 rtl="0">
              <a:buNone/>
            </a:pP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■ネットワーク：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IPMI 2.0   Management</a:t>
            </a:r>
          </a:p>
          <a:p>
            <a:pPr algn="l" rtl="0">
              <a:buNone/>
            </a:pPr>
            <a:r>
              <a:rPr lang="ja-JP" altLang="en-US" sz="800" b="1" kern="1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■ネットワーク増設：</a:t>
            </a:r>
            <a:r>
              <a:rPr lang="en-US" altLang="ja-JP" sz="800" b="1" kern="10" dirty="0" err="1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DualPort</a:t>
            </a:r>
            <a:r>
              <a:rPr lang="en-US" altLang="ja-JP" sz="800" b="1" kern="1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  Intel X550-AT2</a:t>
            </a:r>
            <a:r>
              <a:rPr lang="ja-JP" altLang="en-US" sz="800" b="1" kern="1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en-US" altLang="ja-JP" sz="800" b="1" kern="1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10GbE LAN controller   RJ-45</a:t>
            </a:r>
          </a:p>
          <a:p>
            <a:pPr algn="l" rtl="0">
              <a:buNone/>
            </a:pPr>
            <a:endParaRPr lang="en-US" altLang="ja-JP" sz="800" b="1" kern="10" spc="0" dirty="0">
              <a:ln>
                <a:noFill/>
              </a:ln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 rtl="0">
              <a:buNone/>
            </a:pPr>
            <a:r>
              <a:rPr lang="ja-JP" altLang="en-US" sz="800" b="1" kern="1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■</a:t>
            </a:r>
            <a:r>
              <a:rPr lang="en-US" altLang="ja-JP" sz="800" b="1" kern="1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UltrastarData60</a:t>
            </a:r>
            <a:r>
              <a:rPr lang="ja-JP" altLang="en-US" sz="800" b="1" kern="1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lang="en-US" altLang="ja-JP" sz="800" b="1" kern="1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1ES2841</a:t>
            </a:r>
            <a:r>
              <a:rPr lang="ja-JP" altLang="en-US" sz="800" b="1" kern="1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  <a:r>
              <a:rPr lang="en-US" altLang="ja-JP" sz="800" b="1" kern="1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1080TB </a:t>
            </a:r>
            <a:r>
              <a:rPr lang="ja-JP" altLang="en-US" sz="800" b="1" kern="1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lang="en-US" altLang="ja-JP" sz="800" b="1" kern="1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RAID60</a:t>
            </a:r>
            <a:r>
              <a:rPr lang="ja-JP" altLang="en-US" sz="800" b="1" kern="1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  <a:r>
              <a:rPr lang="en-US" altLang="ja-JP" sz="800" b="1" kern="1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JBOD</a:t>
            </a:r>
            <a:r>
              <a:rPr lang="ja-JP" altLang="en-US" sz="800" b="1" kern="1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ストレージ（</a:t>
            </a:r>
            <a:r>
              <a:rPr lang="en-US" altLang="ja-JP" sz="800" b="1" kern="1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SAS 18TB HDD×60</a:t>
            </a:r>
            <a:r>
              <a:rPr lang="ja-JP" altLang="en-US" sz="800" b="1" kern="1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）    </a:t>
            </a:r>
            <a:endParaRPr lang="en-US" altLang="ja-JP" sz="800" b="1" kern="1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 rtl="0">
              <a:buNone/>
            </a:pPr>
            <a:endParaRPr lang="en-US" altLang="ja-JP" sz="800" b="1" kern="10" spc="0" dirty="0">
              <a:ln>
                <a:noFill/>
              </a:ln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 rtl="0">
              <a:buNone/>
            </a:pP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■3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年間センドバック方式ハードウェア保証付</a:t>
            </a:r>
            <a:endParaRPr lang="en-US" altLang="ja-JP" sz="800" b="1" kern="10" spc="0" dirty="0">
              <a:ln>
                <a:noFill/>
              </a:ln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 rtl="0">
              <a:buNone/>
            </a:pPr>
            <a:endParaRPr lang="ja-JP" altLang="en-US" sz="800" b="1" kern="10" spc="0" dirty="0">
              <a:ln>
                <a:noFill/>
              </a:ln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6" name="WordArt 71">
            <a:extLst>
              <a:ext uri="{FF2B5EF4-FFF2-40B4-BE49-F238E27FC236}">
                <a16:creationId xmlns:a16="http://schemas.microsoft.com/office/drawing/2014/main" id="{2EB61CBE-07C0-066D-3642-1B99AE58BC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5780" y="4581058"/>
            <a:ext cx="6488113" cy="19556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12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2U</a:t>
            </a:r>
            <a:r>
              <a:rPr lang="ja-JP" altLang="en-US" sz="12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ヘッドサーバー ＆ </a:t>
            </a:r>
            <a:r>
              <a:rPr lang="en-US" altLang="ja-JP" sz="12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4U JBOD</a:t>
            </a:r>
            <a:r>
              <a:rPr lang="ja-JP" altLang="en-US" sz="12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ストレージユニットを組み合わせた 超大容量ストレージサーバー </a:t>
            </a:r>
            <a:r>
              <a:rPr lang="en-US" altLang="ja-JP" sz="12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1PB</a:t>
            </a:r>
            <a:r>
              <a:rPr lang="ja-JP" altLang="en-US" sz="12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 モデル</a:t>
            </a:r>
          </a:p>
        </p:txBody>
      </p:sp>
      <p:sp>
        <p:nvSpPr>
          <p:cNvPr id="2048" name="WordArt 75">
            <a:extLst>
              <a:ext uri="{FF2B5EF4-FFF2-40B4-BE49-F238E27FC236}">
                <a16:creationId xmlns:a16="http://schemas.microsoft.com/office/drawing/2014/main" id="{79521691-1E8A-3205-7075-191D14D50AE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6403" y="8265661"/>
            <a:ext cx="3176906" cy="33652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HPC Serve Type-MSST2UX2S12B</a:t>
            </a:r>
          </a:p>
          <a:p>
            <a:pPr algn="l" rtl="0">
              <a:buNone/>
            </a:pP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SV-XS4510x2MS3A1T2USDR1+UD60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（</a:t>
            </a: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1080TB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） 　</a:t>
            </a:r>
            <a:endParaRPr lang="en-US" altLang="ja-JP" sz="800" kern="10" spc="0" dirty="0">
              <a:ln>
                <a:noFill/>
              </a:ln>
              <a:solidFill>
                <a:srgbClr val="000000"/>
              </a:solidFill>
              <a:effectLst/>
              <a:latin typeface="ヒラギノ角ゴ5" panose="020B0500000000000000" pitchFamily="50" charset="-128"/>
              <a:ea typeface="ヒラギノ角ゴ5" panose="020B0500000000000000" pitchFamily="50" charset="-128"/>
            </a:endParaRPr>
          </a:p>
        </p:txBody>
      </p:sp>
      <p:sp>
        <p:nvSpPr>
          <p:cNvPr id="2073" name="WordArt 105">
            <a:extLst>
              <a:ext uri="{FF2B5EF4-FFF2-40B4-BE49-F238E27FC236}">
                <a16:creationId xmlns:a16="http://schemas.microsoft.com/office/drawing/2014/main" id="{0E4D05BF-8305-6ECF-7AF8-56D87EA0550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7867" y="9537476"/>
            <a:ext cx="3096000" cy="216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カスタマイズ</a:t>
            </a:r>
            <a:r>
              <a:rPr lang="ja-JP" altLang="en-US" sz="800" kern="10" dirty="0">
                <a:solidFill>
                  <a:srgbClr val="000000"/>
                </a:solidFill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の価格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は電話またはメールにてお問い合わせください。</a:t>
            </a:r>
            <a:endParaRPr lang="en-US" altLang="ja-JP" sz="800" kern="10" spc="0" dirty="0">
              <a:ln>
                <a:noFill/>
              </a:ln>
              <a:solidFill>
                <a:srgbClr val="000000"/>
              </a:solidFill>
              <a:effectLst/>
              <a:latin typeface="ヒラギノ角ゴ5" panose="020B0500000000000000" pitchFamily="50" charset="-128"/>
              <a:ea typeface="ヒラギノ角ゴ5" panose="020B0500000000000000" pitchFamily="50" charset="-128"/>
            </a:endParaRPr>
          </a:p>
          <a:p>
            <a:pPr algn="l" rtl="0">
              <a:buNone/>
            </a:pP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上記のカスタマイズ以外も</a:t>
            </a: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HPC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全般のご相談を承ります。</a:t>
            </a:r>
          </a:p>
        </p:txBody>
      </p:sp>
      <p:grpSp>
        <p:nvGrpSpPr>
          <p:cNvPr id="2125" name="Group 15">
            <a:extLst>
              <a:ext uri="{FF2B5EF4-FFF2-40B4-BE49-F238E27FC236}">
                <a16:creationId xmlns:a16="http://schemas.microsoft.com/office/drawing/2014/main" id="{ED276CB4-BCD4-F2ED-F607-235538AE9EA7}"/>
              </a:ext>
            </a:extLst>
          </p:cNvPr>
          <p:cNvGrpSpPr>
            <a:grpSpLocks/>
          </p:cNvGrpSpPr>
          <p:nvPr/>
        </p:nvGrpSpPr>
        <p:grpSpPr bwMode="auto">
          <a:xfrm>
            <a:off x="516246" y="9516397"/>
            <a:ext cx="1279525" cy="244490"/>
            <a:chOff x="809" y="3692"/>
            <a:chExt cx="14533" cy="2775"/>
          </a:xfrm>
        </p:grpSpPr>
        <p:sp>
          <p:nvSpPr>
            <p:cNvPr id="2132" name="Freeform 16">
              <a:extLst>
                <a:ext uri="{FF2B5EF4-FFF2-40B4-BE49-F238E27FC236}">
                  <a16:creationId xmlns:a16="http://schemas.microsoft.com/office/drawing/2014/main" id="{EB27F8F5-EFD1-31E5-282E-EB87D03B50B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14" y="6066"/>
              <a:ext cx="400" cy="368"/>
            </a:xfrm>
            <a:custGeom>
              <a:avLst/>
              <a:gdLst>
                <a:gd name="T0" fmla="*/ 23 w 34"/>
                <a:gd name="T1" fmla="*/ 12 h 31"/>
                <a:gd name="T2" fmla="*/ 17 w 34"/>
                <a:gd name="T3" fmla="*/ 7 h 31"/>
                <a:gd name="T4" fmla="*/ 12 w 34"/>
                <a:gd name="T5" fmla="*/ 10 h 31"/>
                <a:gd name="T6" fmla="*/ 10 w 34"/>
                <a:gd name="T7" fmla="*/ 16 h 31"/>
                <a:gd name="T8" fmla="*/ 12 w 34"/>
                <a:gd name="T9" fmla="*/ 22 h 31"/>
                <a:gd name="T10" fmla="*/ 17 w 34"/>
                <a:gd name="T11" fmla="*/ 24 h 31"/>
                <a:gd name="T12" fmla="*/ 22 w 34"/>
                <a:gd name="T13" fmla="*/ 22 h 31"/>
                <a:gd name="T14" fmla="*/ 23 w 34"/>
                <a:gd name="T15" fmla="*/ 19 h 31"/>
                <a:gd name="T16" fmla="*/ 34 w 34"/>
                <a:gd name="T17" fmla="*/ 19 h 31"/>
                <a:gd name="T18" fmla="*/ 29 w 34"/>
                <a:gd name="T19" fmla="*/ 27 h 31"/>
                <a:gd name="T20" fmla="*/ 17 w 34"/>
                <a:gd name="T21" fmla="*/ 31 h 31"/>
                <a:gd name="T22" fmla="*/ 0 w 34"/>
                <a:gd name="T23" fmla="*/ 16 h 31"/>
                <a:gd name="T24" fmla="*/ 17 w 34"/>
                <a:gd name="T25" fmla="*/ 0 h 31"/>
                <a:gd name="T26" fmla="*/ 29 w 34"/>
                <a:gd name="T27" fmla="*/ 4 h 31"/>
                <a:gd name="T28" fmla="*/ 33 w 34"/>
                <a:gd name="T29" fmla="*/ 12 h 31"/>
                <a:gd name="T30" fmla="*/ 23 w 34"/>
                <a:gd name="T31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31">
                  <a:moveTo>
                    <a:pt x="23" y="12"/>
                  </a:moveTo>
                  <a:cubicBezTo>
                    <a:pt x="23" y="8"/>
                    <a:pt x="20" y="7"/>
                    <a:pt x="17" y="7"/>
                  </a:cubicBezTo>
                  <a:cubicBezTo>
                    <a:pt x="15" y="7"/>
                    <a:pt x="13" y="8"/>
                    <a:pt x="12" y="10"/>
                  </a:cubicBezTo>
                  <a:cubicBezTo>
                    <a:pt x="11" y="11"/>
                    <a:pt x="10" y="15"/>
                    <a:pt x="10" y="16"/>
                  </a:cubicBezTo>
                  <a:cubicBezTo>
                    <a:pt x="10" y="19"/>
                    <a:pt x="11" y="21"/>
                    <a:pt x="12" y="22"/>
                  </a:cubicBezTo>
                  <a:cubicBezTo>
                    <a:pt x="13" y="24"/>
                    <a:pt x="15" y="24"/>
                    <a:pt x="17" y="24"/>
                  </a:cubicBezTo>
                  <a:cubicBezTo>
                    <a:pt x="19" y="24"/>
                    <a:pt x="21" y="24"/>
                    <a:pt x="22" y="22"/>
                  </a:cubicBezTo>
                  <a:cubicBezTo>
                    <a:pt x="23" y="21"/>
                    <a:pt x="23" y="21"/>
                    <a:pt x="23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21"/>
                    <a:pt x="33" y="24"/>
                    <a:pt x="29" y="27"/>
                  </a:cubicBezTo>
                  <a:cubicBezTo>
                    <a:pt x="26" y="29"/>
                    <a:pt x="23" y="31"/>
                    <a:pt x="17" y="31"/>
                  </a:cubicBezTo>
                  <a:cubicBezTo>
                    <a:pt x="8" y="31"/>
                    <a:pt x="0" y="26"/>
                    <a:pt x="0" y="16"/>
                  </a:cubicBezTo>
                  <a:cubicBezTo>
                    <a:pt x="0" y="7"/>
                    <a:pt x="7" y="0"/>
                    <a:pt x="17" y="0"/>
                  </a:cubicBezTo>
                  <a:cubicBezTo>
                    <a:pt x="21" y="0"/>
                    <a:pt x="26" y="1"/>
                    <a:pt x="29" y="4"/>
                  </a:cubicBezTo>
                  <a:cubicBezTo>
                    <a:pt x="33" y="7"/>
                    <a:pt x="33" y="11"/>
                    <a:pt x="33" y="12"/>
                  </a:cubicBezTo>
                  <a:lnTo>
                    <a:pt x="23" y="12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5" name="Freeform 17">
              <a:extLst>
                <a:ext uri="{FF2B5EF4-FFF2-40B4-BE49-F238E27FC236}">
                  <a16:creationId xmlns:a16="http://schemas.microsoft.com/office/drawing/2014/main" id="{5BCE4649-6AD2-D1F5-6ACD-189E3DEF543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762" y="6159"/>
              <a:ext cx="344" cy="275"/>
            </a:xfrm>
            <a:custGeom>
              <a:avLst/>
              <a:gdLst>
                <a:gd name="T0" fmla="*/ 20 w 29"/>
                <a:gd name="T1" fmla="*/ 12 h 23"/>
                <a:gd name="T2" fmla="*/ 14 w 29"/>
                <a:gd name="T3" fmla="*/ 18 h 23"/>
                <a:gd name="T4" fmla="*/ 9 w 29"/>
                <a:gd name="T5" fmla="*/ 12 h 23"/>
                <a:gd name="T6" fmla="*/ 14 w 29"/>
                <a:gd name="T7" fmla="*/ 6 h 23"/>
                <a:gd name="T8" fmla="*/ 20 w 29"/>
                <a:gd name="T9" fmla="*/ 12 h 23"/>
                <a:gd name="T10" fmla="*/ 0 w 29"/>
                <a:gd name="T11" fmla="*/ 12 h 23"/>
                <a:gd name="T12" fmla="*/ 14 w 29"/>
                <a:gd name="T13" fmla="*/ 23 h 23"/>
                <a:gd name="T14" fmla="*/ 29 w 29"/>
                <a:gd name="T15" fmla="*/ 12 h 23"/>
                <a:gd name="T16" fmla="*/ 14 w 29"/>
                <a:gd name="T17" fmla="*/ 0 h 23"/>
                <a:gd name="T18" fmla="*/ 0 w 29"/>
                <a:gd name="T1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3">
                  <a:moveTo>
                    <a:pt x="20" y="12"/>
                  </a:moveTo>
                  <a:cubicBezTo>
                    <a:pt x="20" y="13"/>
                    <a:pt x="19" y="18"/>
                    <a:pt x="14" y="18"/>
                  </a:cubicBezTo>
                  <a:cubicBezTo>
                    <a:pt x="10" y="18"/>
                    <a:pt x="9" y="13"/>
                    <a:pt x="9" y="12"/>
                  </a:cubicBezTo>
                  <a:cubicBezTo>
                    <a:pt x="9" y="9"/>
                    <a:pt x="10" y="6"/>
                    <a:pt x="14" y="6"/>
                  </a:cubicBezTo>
                  <a:cubicBezTo>
                    <a:pt x="19" y="6"/>
                    <a:pt x="20" y="10"/>
                    <a:pt x="20" y="12"/>
                  </a:cubicBezTo>
                  <a:close/>
                  <a:moveTo>
                    <a:pt x="0" y="12"/>
                  </a:moveTo>
                  <a:cubicBezTo>
                    <a:pt x="0" y="20"/>
                    <a:pt x="7" y="23"/>
                    <a:pt x="14" y="23"/>
                  </a:cubicBezTo>
                  <a:cubicBezTo>
                    <a:pt x="22" y="23"/>
                    <a:pt x="29" y="20"/>
                    <a:pt x="29" y="12"/>
                  </a:cubicBezTo>
                  <a:cubicBezTo>
                    <a:pt x="29" y="4"/>
                    <a:pt x="22" y="0"/>
                    <a:pt x="14" y="0"/>
                  </a:cubicBezTo>
                  <a:cubicBezTo>
                    <a:pt x="7" y="0"/>
                    <a:pt x="0" y="4"/>
                    <a:pt x="0" y="12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6" name="Freeform 18">
              <a:extLst>
                <a:ext uri="{FF2B5EF4-FFF2-40B4-BE49-F238E27FC236}">
                  <a16:creationId xmlns:a16="http://schemas.microsoft.com/office/drawing/2014/main" id="{EA89806C-AE8B-92C4-3E98-38F0B55E0F0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63" y="6159"/>
              <a:ext cx="463" cy="260"/>
            </a:xfrm>
            <a:custGeom>
              <a:avLst/>
              <a:gdLst>
                <a:gd name="T0" fmla="*/ 8 w 39"/>
                <a:gd name="T1" fmla="*/ 1 h 22"/>
                <a:gd name="T2" fmla="*/ 8 w 39"/>
                <a:gd name="T3" fmla="*/ 4 h 22"/>
                <a:gd name="T4" fmla="*/ 9 w 39"/>
                <a:gd name="T5" fmla="*/ 2 h 22"/>
                <a:gd name="T6" fmla="*/ 16 w 39"/>
                <a:gd name="T7" fmla="*/ 0 h 22"/>
                <a:gd name="T8" fmla="*/ 22 w 39"/>
                <a:gd name="T9" fmla="*/ 4 h 22"/>
                <a:gd name="T10" fmla="*/ 30 w 39"/>
                <a:gd name="T11" fmla="*/ 0 h 22"/>
                <a:gd name="T12" fmla="*/ 39 w 39"/>
                <a:gd name="T13" fmla="*/ 9 h 22"/>
                <a:gd name="T14" fmla="*/ 39 w 39"/>
                <a:gd name="T15" fmla="*/ 22 h 22"/>
                <a:gd name="T16" fmla="*/ 30 w 39"/>
                <a:gd name="T17" fmla="*/ 22 h 22"/>
                <a:gd name="T18" fmla="*/ 30 w 39"/>
                <a:gd name="T19" fmla="*/ 10 h 22"/>
                <a:gd name="T20" fmla="*/ 27 w 39"/>
                <a:gd name="T21" fmla="*/ 7 h 22"/>
                <a:gd name="T22" fmla="*/ 24 w 39"/>
                <a:gd name="T23" fmla="*/ 10 h 22"/>
                <a:gd name="T24" fmla="*/ 24 w 39"/>
                <a:gd name="T25" fmla="*/ 22 h 22"/>
                <a:gd name="T26" fmla="*/ 15 w 39"/>
                <a:gd name="T27" fmla="*/ 22 h 22"/>
                <a:gd name="T28" fmla="*/ 15 w 39"/>
                <a:gd name="T29" fmla="*/ 10 h 22"/>
                <a:gd name="T30" fmla="*/ 12 w 39"/>
                <a:gd name="T31" fmla="*/ 7 h 22"/>
                <a:gd name="T32" fmla="*/ 9 w 39"/>
                <a:gd name="T33" fmla="*/ 10 h 22"/>
                <a:gd name="T34" fmla="*/ 9 w 39"/>
                <a:gd name="T35" fmla="*/ 22 h 22"/>
                <a:gd name="T36" fmla="*/ 0 w 39"/>
                <a:gd name="T37" fmla="*/ 22 h 22"/>
                <a:gd name="T38" fmla="*/ 0 w 39"/>
                <a:gd name="T39" fmla="*/ 1 h 22"/>
                <a:gd name="T40" fmla="*/ 8 w 39"/>
                <a:gd name="T4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22">
                  <a:moveTo>
                    <a:pt x="8" y="1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1" y="1"/>
                    <a:pt x="13" y="0"/>
                    <a:pt x="16" y="0"/>
                  </a:cubicBezTo>
                  <a:cubicBezTo>
                    <a:pt x="20" y="0"/>
                    <a:pt x="22" y="3"/>
                    <a:pt x="22" y="4"/>
                  </a:cubicBezTo>
                  <a:cubicBezTo>
                    <a:pt x="23" y="3"/>
                    <a:pt x="25" y="0"/>
                    <a:pt x="30" y="0"/>
                  </a:cubicBezTo>
                  <a:cubicBezTo>
                    <a:pt x="34" y="0"/>
                    <a:pt x="39" y="2"/>
                    <a:pt x="39" y="9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8"/>
                    <a:pt x="29" y="7"/>
                    <a:pt x="27" y="7"/>
                  </a:cubicBezTo>
                  <a:cubicBezTo>
                    <a:pt x="25" y="7"/>
                    <a:pt x="24" y="8"/>
                    <a:pt x="24" y="10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8"/>
                    <a:pt x="14" y="7"/>
                    <a:pt x="12" y="7"/>
                  </a:cubicBezTo>
                  <a:cubicBezTo>
                    <a:pt x="9" y="7"/>
                    <a:pt x="9" y="8"/>
                    <a:pt x="9" y="10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8" name="Freeform 19">
              <a:extLst>
                <a:ext uri="{FF2B5EF4-FFF2-40B4-BE49-F238E27FC236}">
                  <a16:creationId xmlns:a16="http://schemas.microsoft.com/office/drawing/2014/main" id="{9A2BD773-6E34-3E1B-96DD-97E74944D75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86" y="6159"/>
              <a:ext cx="332" cy="308"/>
            </a:xfrm>
            <a:custGeom>
              <a:avLst/>
              <a:gdLst>
                <a:gd name="T0" fmla="*/ 14 w 28"/>
                <a:gd name="T1" fmla="*/ 17 h 26"/>
                <a:gd name="T2" fmla="*/ 9 w 28"/>
                <a:gd name="T3" fmla="*/ 11 h 26"/>
                <a:gd name="T4" fmla="*/ 14 w 28"/>
                <a:gd name="T5" fmla="*/ 6 h 26"/>
                <a:gd name="T6" fmla="*/ 19 w 28"/>
                <a:gd name="T7" fmla="*/ 12 h 26"/>
                <a:gd name="T8" fmla="*/ 18 w 28"/>
                <a:gd name="T9" fmla="*/ 16 h 26"/>
                <a:gd name="T10" fmla="*/ 14 w 28"/>
                <a:gd name="T11" fmla="*/ 17 h 26"/>
                <a:gd name="T12" fmla="*/ 9 w 28"/>
                <a:gd name="T13" fmla="*/ 20 h 26"/>
                <a:gd name="T14" fmla="*/ 11 w 28"/>
                <a:gd name="T15" fmla="*/ 22 h 26"/>
                <a:gd name="T16" fmla="*/ 17 w 28"/>
                <a:gd name="T17" fmla="*/ 23 h 26"/>
                <a:gd name="T18" fmla="*/ 28 w 28"/>
                <a:gd name="T19" fmla="*/ 12 h 26"/>
                <a:gd name="T20" fmla="*/ 16 w 28"/>
                <a:gd name="T21" fmla="*/ 0 h 26"/>
                <a:gd name="T22" fmla="*/ 12 w 28"/>
                <a:gd name="T23" fmla="*/ 1 h 26"/>
                <a:gd name="T24" fmla="*/ 8 w 28"/>
                <a:gd name="T25" fmla="*/ 4 h 26"/>
                <a:gd name="T26" fmla="*/ 8 w 28"/>
                <a:gd name="T27" fmla="*/ 1 h 26"/>
                <a:gd name="T28" fmla="*/ 0 w 28"/>
                <a:gd name="T29" fmla="*/ 1 h 26"/>
                <a:gd name="T30" fmla="*/ 0 w 28"/>
                <a:gd name="T31" fmla="*/ 26 h 26"/>
                <a:gd name="T32" fmla="*/ 9 w 28"/>
                <a:gd name="T33" fmla="*/ 26 h 26"/>
                <a:gd name="T34" fmla="*/ 9 w 28"/>
                <a:gd name="T35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26">
                  <a:moveTo>
                    <a:pt x="14" y="17"/>
                  </a:moveTo>
                  <a:cubicBezTo>
                    <a:pt x="10" y="17"/>
                    <a:pt x="9" y="13"/>
                    <a:pt x="9" y="11"/>
                  </a:cubicBezTo>
                  <a:cubicBezTo>
                    <a:pt x="9" y="9"/>
                    <a:pt x="10" y="6"/>
                    <a:pt x="14" y="6"/>
                  </a:cubicBezTo>
                  <a:cubicBezTo>
                    <a:pt x="17" y="6"/>
                    <a:pt x="19" y="8"/>
                    <a:pt x="19" y="12"/>
                  </a:cubicBezTo>
                  <a:cubicBezTo>
                    <a:pt x="19" y="13"/>
                    <a:pt x="19" y="15"/>
                    <a:pt x="18" y="16"/>
                  </a:cubicBezTo>
                  <a:cubicBezTo>
                    <a:pt x="17" y="16"/>
                    <a:pt x="16" y="17"/>
                    <a:pt x="14" y="17"/>
                  </a:cubicBezTo>
                  <a:close/>
                  <a:moveTo>
                    <a:pt x="9" y="20"/>
                  </a:moveTo>
                  <a:cubicBezTo>
                    <a:pt x="10" y="21"/>
                    <a:pt x="10" y="21"/>
                    <a:pt x="11" y="22"/>
                  </a:cubicBezTo>
                  <a:cubicBezTo>
                    <a:pt x="13" y="23"/>
                    <a:pt x="15" y="23"/>
                    <a:pt x="17" y="23"/>
                  </a:cubicBezTo>
                  <a:cubicBezTo>
                    <a:pt x="26" y="23"/>
                    <a:pt x="28" y="17"/>
                    <a:pt x="28" y="12"/>
                  </a:cubicBezTo>
                  <a:cubicBezTo>
                    <a:pt x="28" y="6"/>
                    <a:pt x="25" y="0"/>
                    <a:pt x="16" y="0"/>
                  </a:cubicBezTo>
                  <a:cubicBezTo>
                    <a:pt x="15" y="0"/>
                    <a:pt x="13" y="1"/>
                    <a:pt x="12" y="1"/>
                  </a:cubicBezTo>
                  <a:cubicBezTo>
                    <a:pt x="10" y="2"/>
                    <a:pt x="9" y="3"/>
                    <a:pt x="8" y="4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9" y="26"/>
                    <a:pt x="9" y="26"/>
                    <a:pt x="9" y="26"/>
                  </a:cubicBezTo>
                  <a:lnTo>
                    <a:pt x="9" y="2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9" name="Freeform 20">
              <a:extLst>
                <a:ext uri="{FF2B5EF4-FFF2-40B4-BE49-F238E27FC236}">
                  <a16:creationId xmlns:a16="http://schemas.microsoft.com/office/drawing/2014/main" id="{83CB292B-F7C6-1523-7CE9-A6445E8700E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78" y="6174"/>
              <a:ext cx="317" cy="260"/>
            </a:xfrm>
            <a:custGeom>
              <a:avLst/>
              <a:gdLst>
                <a:gd name="T0" fmla="*/ 18 w 27"/>
                <a:gd name="T1" fmla="*/ 21 h 22"/>
                <a:gd name="T2" fmla="*/ 18 w 27"/>
                <a:gd name="T3" fmla="*/ 19 h 22"/>
                <a:gd name="T4" fmla="*/ 10 w 27"/>
                <a:gd name="T5" fmla="*/ 22 h 22"/>
                <a:gd name="T6" fmla="*/ 1 w 27"/>
                <a:gd name="T7" fmla="*/ 19 h 22"/>
                <a:gd name="T8" fmla="*/ 0 w 27"/>
                <a:gd name="T9" fmla="*/ 14 h 22"/>
                <a:gd name="T10" fmla="*/ 0 w 27"/>
                <a:gd name="T11" fmla="*/ 0 h 22"/>
                <a:gd name="T12" fmla="*/ 9 w 27"/>
                <a:gd name="T13" fmla="*/ 0 h 22"/>
                <a:gd name="T14" fmla="*/ 9 w 27"/>
                <a:gd name="T15" fmla="*/ 12 h 22"/>
                <a:gd name="T16" fmla="*/ 13 w 27"/>
                <a:gd name="T17" fmla="*/ 16 h 22"/>
                <a:gd name="T18" fmla="*/ 18 w 27"/>
                <a:gd name="T19" fmla="*/ 12 h 22"/>
                <a:gd name="T20" fmla="*/ 18 w 27"/>
                <a:gd name="T21" fmla="*/ 0 h 22"/>
                <a:gd name="T22" fmla="*/ 27 w 27"/>
                <a:gd name="T23" fmla="*/ 0 h 22"/>
                <a:gd name="T24" fmla="*/ 27 w 27"/>
                <a:gd name="T25" fmla="*/ 21 h 22"/>
                <a:gd name="T26" fmla="*/ 18 w 27"/>
                <a:gd name="T2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22">
                  <a:moveTo>
                    <a:pt x="18" y="21"/>
                  </a:moveTo>
                  <a:cubicBezTo>
                    <a:pt x="18" y="19"/>
                    <a:pt x="18" y="19"/>
                    <a:pt x="18" y="19"/>
                  </a:cubicBezTo>
                  <a:cubicBezTo>
                    <a:pt x="17" y="20"/>
                    <a:pt x="15" y="22"/>
                    <a:pt x="10" y="22"/>
                  </a:cubicBezTo>
                  <a:cubicBezTo>
                    <a:pt x="8" y="22"/>
                    <a:pt x="3" y="22"/>
                    <a:pt x="1" y="19"/>
                  </a:cubicBezTo>
                  <a:cubicBezTo>
                    <a:pt x="0" y="17"/>
                    <a:pt x="0" y="15"/>
                    <a:pt x="0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5"/>
                    <a:pt x="11" y="16"/>
                    <a:pt x="13" y="16"/>
                  </a:cubicBezTo>
                  <a:cubicBezTo>
                    <a:pt x="15" y="16"/>
                    <a:pt x="18" y="15"/>
                    <a:pt x="18" y="1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21"/>
                    <a:pt x="27" y="21"/>
                    <a:pt x="27" y="21"/>
                  </a:cubicBezTo>
                  <a:lnTo>
                    <a:pt x="18" y="2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1" name="Freeform 21">
              <a:extLst>
                <a:ext uri="{FF2B5EF4-FFF2-40B4-BE49-F238E27FC236}">
                  <a16:creationId xmlns:a16="http://schemas.microsoft.com/office/drawing/2014/main" id="{E0FC8D6D-A7B6-10C8-BAB9-DE6C7B108E7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55" y="6099"/>
              <a:ext cx="209" cy="335"/>
            </a:xfrm>
            <a:custGeom>
              <a:avLst/>
              <a:gdLst>
                <a:gd name="T0" fmla="*/ 13 w 18"/>
                <a:gd name="T1" fmla="*/ 10 h 28"/>
                <a:gd name="T2" fmla="*/ 13 w 18"/>
                <a:gd name="T3" fmla="*/ 20 h 28"/>
                <a:gd name="T4" fmla="*/ 16 w 18"/>
                <a:gd name="T5" fmla="*/ 22 h 28"/>
                <a:gd name="T6" fmla="*/ 18 w 18"/>
                <a:gd name="T7" fmla="*/ 22 h 28"/>
                <a:gd name="T8" fmla="*/ 18 w 18"/>
                <a:gd name="T9" fmla="*/ 28 h 28"/>
                <a:gd name="T10" fmla="*/ 12 w 18"/>
                <a:gd name="T11" fmla="*/ 28 h 28"/>
                <a:gd name="T12" fmla="*/ 4 w 18"/>
                <a:gd name="T13" fmla="*/ 22 h 28"/>
                <a:gd name="T14" fmla="*/ 4 w 18"/>
                <a:gd name="T15" fmla="*/ 10 h 28"/>
                <a:gd name="T16" fmla="*/ 0 w 18"/>
                <a:gd name="T17" fmla="*/ 10 h 28"/>
                <a:gd name="T18" fmla="*/ 0 w 18"/>
                <a:gd name="T19" fmla="*/ 6 h 28"/>
                <a:gd name="T20" fmla="*/ 4 w 18"/>
                <a:gd name="T21" fmla="*/ 6 h 28"/>
                <a:gd name="T22" fmla="*/ 4 w 18"/>
                <a:gd name="T23" fmla="*/ 0 h 28"/>
                <a:gd name="T24" fmla="*/ 13 w 18"/>
                <a:gd name="T25" fmla="*/ 0 h 28"/>
                <a:gd name="T26" fmla="*/ 13 w 18"/>
                <a:gd name="T27" fmla="*/ 6 h 28"/>
                <a:gd name="T28" fmla="*/ 18 w 18"/>
                <a:gd name="T29" fmla="*/ 6 h 28"/>
                <a:gd name="T30" fmla="*/ 18 w 18"/>
                <a:gd name="T31" fmla="*/ 10 h 28"/>
                <a:gd name="T32" fmla="*/ 13 w 18"/>
                <a:gd name="T33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28">
                  <a:moveTo>
                    <a:pt x="13" y="10"/>
                  </a:moveTo>
                  <a:cubicBezTo>
                    <a:pt x="13" y="20"/>
                    <a:pt x="13" y="20"/>
                    <a:pt x="13" y="20"/>
                  </a:cubicBezTo>
                  <a:cubicBezTo>
                    <a:pt x="13" y="22"/>
                    <a:pt x="14" y="22"/>
                    <a:pt x="16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8"/>
                    <a:pt x="13" y="28"/>
                    <a:pt x="12" y="28"/>
                  </a:cubicBezTo>
                  <a:cubicBezTo>
                    <a:pt x="5" y="28"/>
                    <a:pt x="4" y="25"/>
                    <a:pt x="4" y="22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10"/>
                    <a:pt x="18" y="10"/>
                    <a:pt x="18" y="10"/>
                  </a:cubicBezTo>
                  <a:lnTo>
                    <a:pt x="13" y="1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2" name="Freeform 22">
              <a:extLst>
                <a:ext uri="{FF2B5EF4-FFF2-40B4-BE49-F238E27FC236}">
                  <a16:creationId xmlns:a16="http://schemas.microsoft.com/office/drawing/2014/main" id="{E142B50D-E4D8-1178-56F4-3821ACD82DA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715" y="6159"/>
              <a:ext cx="344" cy="275"/>
            </a:xfrm>
            <a:custGeom>
              <a:avLst/>
              <a:gdLst>
                <a:gd name="T0" fmla="*/ 9 w 29"/>
                <a:gd name="T1" fmla="*/ 9 h 23"/>
                <a:gd name="T2" fmla="*/ 10 w 29"/>
                <a:gd name="T3" fmla="*/ 7 h 23"/>
                <a:gd name="T4" fmla="*/ 14 w 29"/>
                <a:gd name="T5" fmla="*/ 5 h 23"/>
                <a:gd name="T6" fmla="*/ 18 w 29"/>
                <a:gd name="T7" fmla="*/ 7 h 23"/>
                <a:gd name="T8" fmla="*/ 20 w 29"/>
                <a:gd name="T9" fmla="*/ 9 h 23"/>
                <a:gd name="T10" fmla="*/ 9 w 29"/>
                <a:gd name="T11" fmla="*/ 9 h 23"/>
                <a:gd name="T12" fmla="*/ 29 w 29"/>
                <a:gd name="T13" fmla="*/ 13 h 23"/>
                <a:gd name="T14" fmla="*/ 26 w 29"/>
                <a:gd name="T15" fmla="*/ 5 h 23"/>
                <a:gd name="T16" fmla="*/ 14 w 29"/>
                <a:gd name="T17" fmla="*/ 0 h 23"/>
                <a:gd name="T18" fmla="*/ 0 w 29"/>
                <a:gd name="T19" fmla="*/ 12 h 23"/>
                <a:gd name="T20" fmla="*/ 15 w 29"/>
                <a:gd name="T21" fmla="*/ 23 h 23"/>
                <a:gd name="T22" fmla="*/ 26 w 29"/>
                <a:gd name="T23" fmla="*/ 19 h 23"/>
                <a:gd name="T24" fmla="*/ 28 w 29"/>
                <a:gd name="T25" fmla="*/ 16 h 23"/>
                <a:gd name="T26" fmla="*/ 19 w 29"/>
                <a:gd name="T27" fmla="*/ 16 h 23"/>
                <a:gd name="T28" fmla="*/ 15 w 29"/>
                <a:gd name="T29" fmla="*/ 18 h 23"/>
                <a:gd name="T30" fmla="*/ 10 w 29"/>
                <a:gd name="T31" fmla="*/ 16 h 23"/>
                <a:gd name="T32" fmla="*/ 9 w 29"/>
                <a:gd name="T33" fmla="*/ 13 h 23"/>
                <a:gd name="T34" fmla="*/ 29 w 29"/>
                <a:gd name="T35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23">
                  <a:moveTo>
                    <a:pt x="9" y="9"/>
                  </a:moveTo>
                  <a:cubicBezTo>
                    <a:pt x="9" y="8"/>
                    <a:pt x="10" y="7"/>
                    <a:pt x="10" y="7"/>
                  </a:cubicBezTo>
                  <a:cubicBezTo>
                    <a:pt x="11" y="6"/>
                    <a:pt x="13" y="5"/>
                    <a:pt x="14" y="5"/>
                  </a:cubicBezTo>
                  <a:cubicBezTo>
                    <a:pt x="16" y="5"/>
                    <a:pt x="17" y="6"/>
                    <a:pt x="18" y="7"/>
                  </a:cubicBezTo>
                  <a:cubicBezTo>
                    <a:pt x="19" y="7"/>
                    <a:pt x="20" y="8"/>
                    <a:pt x="20" y="9"/>
                  </a:cubicBezTo>
                  <a:lnTo>
                    <a:pt x="9" y="9"/>
                  </a:lnTo>
                  <a:close/>
                  <a:moveTo>
                    <a:pt x="29" y="13"/>
                  </a:moveTo>
                  <a:cubicBezTo>
                    <a:pt x="29" y="11"/>
                    <a:pt x="28" y="8"/>
                    <a:pt x="26" y="5"/>
                  </a:cubicBezTo>
                  <a:cubicBezTo>
                    <a:pt x="23" y="1"/>
                    <a:pt x="17" y="0"/>
                    <a:pt x="14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9"/>
                    <a:pt x="7" y="23"/>
                    <a:pt x="15" y="23"/>
                  </a:cubicBezTo>
                  <a:cubicBezTo>
                    <a:pt x="20" y="23"/>
                    <a:pt x="24" y="21"/>
                    <a:pt x="26" y="19"/>
                  </a:cubicBezTo>
                  <a:cubicBezTo>
                    <a:pt x="27" y="18"/>
                    <a:pt x="28" y="17"/>
                    <a:pt x="28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7"/>
                    <a:pt x="18" y="18"/>
                    <a:pt x="15" y="18"/>
                  </a:cubicBezTo>
                  <a:cubicBezTo>
                    <a:pt x="13" y="18"/>
                    <a:pt x="11" y="17"/>
                    <a:pt x="10" y="16"/>
                  </a:cubicBezTo>
                  <a:cubicBezTo>
                    <a:pt x="9" y="15"/>
                    <a:pt x="9" y="14"/>
                    <a:pt x="9" y="13"/>
                  </a:cubicBezTo>
                  <a:lnTo>
                    <a:pt x="29" y="1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3" name="Freeform 23">
              <a:extLst>
                <a:ext uri="{FF2B5EF4-FFF2-40B4-BE49-F238E27FC236}">
                  <a16:creationId xmlns:a16="http://schemas.microsoft.com/office/drawing/2014/main" id="{E300D735-857C-9CC8-AF63-2045ED0BA34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119" y="6159"/>
              <a:ext cx="233" cy="260"/>
            </a:xfrm>
            <a:custGeom>
              <a:avLst/>
              <a:gdLst>
                <a:gd name="T0" fmla="*/ 8 w 20"/>
                <a:gd name="T1" fmla="*/ 1 h 22"/>
                <a:gd name="T2" fmla="*/ 8 w 20"/>
                <a:gd name="T3" fmla="*/ 5 h 22"/>
                <a:gd name="T4" fmla="*/ 17 w 20"/>
                <a:gd name="T5" fmla="*/ 0 h 22"/>
                <a:gd name="T6" fmla="*/ 20 w 20"/>
                <a:gd name="T7" fmla="*/ 0 h 22"/>
                <a:gd name="T8" fmla="*/ 20 w 20"/>
                <a:gd name="T9" fmla="*/ 8 h 22"/>
                <a:gd name="T10" fmla="*/ 17 w 20"/>
                <a:gd name="T11" fmla="*/ 8 h 22"/>
                <a:gd name="T12" fmla="*/ 9 w 20"/>
                <a:gd name="T13" fmla="*/ 14 h 22"/>
                <a:gd name="T14" fmla="*/ 9 w 20"/>
                <a:gd name="T15" fmla="*/ 22 h 22"/>
                <a:gd name="T16" fmla="*/ 0 w 20"/>
                <a:gd name="T17" fmla="*/ 22 h 22"/>
                <a:gd name="T18" fmla="*/ 0 w 20"/>
                <a:gd name="T19" fmla="*/ 1 h 22"/>
                <a:gd name="T20" fmla="*/ 8 w 20"/>
                <a:gd name="T2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2">
                  <a:moveTo>
                    <a:pt x="8" y="1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9" y="3"/>
                    <a:pt x="10" y="0"/>
                    <a:pt x="1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4" y="8"/>
                    <a:pt x="9" y="8"/>
                    <a:pt x="9" y="14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4" name="Freeform 24">
              <a:extLst>
                <a:ext uri="{FF2B5EF4-FFF2-40B4-BE49-F238E27FC236}">
                  <a16:creationId xmlns:a16="http://schemas.microsoft.com/office/drawing/2014/main" id="{EB442272-8F86-C6C1-3B00-068EFE8DF26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427" y="6066"/>
              <a:ext cx="448" cy="368"/>
            </a:xfrm>
            <a:custGeom>
              <a:avLst/>
              <a:gdLst>
                <a:gd name="T0" fmla="*/ 20 w 38"/>
                <a:gd name="T1" fmla="*/ 24 h 31"/>
                <a:gd name="T2" fmla="*/ 13 w 38"/>
                <a:gd name="T3" fmla="*/ 25 h 31"/>
                <a:gd name="T4" fmla="*/ 9 w 38"/>
                <a:gd name="T5" fmla="*/ 22 h 31"/>
                <a:gd name="T6" fmla="*/ 13 w 38"/>
                <a:gd name="T7" fmla="*/ 18 h 31"/>
                <a:gd name="T8" fmla="*/ 20 w 38"/>
                <a:gd name="T9" fmla="*/ 24 h 31"/>
                <a:gd name="T10" fmla="*/ 31 w 38"/>
                <a:gd name="T11" fmla="*/ 24 h 31"/>
                <a:gd name="T12" fmla="*/ 37 w 38"/>
                <a:gd name="T13" fmla="*/ 16 h 31"/>
                <a:gd name="T14" fmla="*/ 28 w 38"/>
                <a:gd name="T15" fmla="*/ 16 h 31"/>
                <a:gd name="T16" fmla="*/ 26 w 38"/>
                <a:gd name="T17" fmla="*/ 19 h 31"/>
                <a:gd name="T18" fmla="*/ 22 w 38"/>
                <a:gd name="T19" fmla="*/ 16 h 31"/>
                <a:gd name="T20" fmla="*/ 28 w 38"/>
                <a:gd name="T21" fmla="*/ 8 h 31"/>
                <a:gd name="T22" fmla="*/ 16 w 38"/>
                <a:gd name="T23" fmla="*/ 0 h 31"/>
                <a:gd name="T24" fmla="*/ 5 w 38"/>
                <a:gd name="T25" fmla="*/ 8 h 31"/>
                <a:gd name="T26" fmla="*/ 8 w 38"/>
                <a:gd name="T27" fmla="*/ 14 h 31"/>
                <a:gd name="T28" fmla="*/ 0 w 38"/>
                <a:gd name="T29" fmla="*/ 22 h 31"/>
                <a:gd name="T30" fmla="*/ 12 w 38"/>
                <a:gd name="T31" fmla="*/ 31 h 31"/>
                <a:gd name="T32" fmla="*/ 25 w 38"/>
                <a:gd name="T33" fmla="*/ 28 h 31"/>
                <a:gd name="T34" fmla="*/ 27 w 38"/>
                <a:gd name="T35" fmla="*/ 30 h 31"/>
                <a:gd name="T36" fmla="*/ 38 w 38"/>
                <a:gd name="T37" fmla="*/ 30 h 31"/>
                <a:gd name="T38" fmla="*/ 31 w 38"/>
                <a:gd name="T39" fmla="*/ 24 h 31"/>
                <a:gd name="T40" fmla="*/ 16 w 38"/>
                <a:gd name="T41" fmla="*/ 11 h 31"/>
                <a:gd name="T42" fmla="*/ 13 w 38"/>
                <a:gd name="T43" fmla="*/ 8 h 31"/>
                <a:gd name="T44" fmla="*/ 17 w 38"/>
                <a:gd name="T45" fmla="*/ 5 h 31"/>
                <a:gd name="T46" fmla="*/ 20 w 38"/>
                <a:gd name="T47" fmla="*/ 8 h 31"/>
                <a:gd name="T48" fmla="*/ 16 w 38"/>
                <a:gd name="T49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31">
                  <a:moveTo>
                    <a:pt x="20" y="24"/>
                  </a:moveTo>
                  <a:cubicBezTo>
                    <a:pt x="18" y="25"/>
                    <a:pt x="14" y="25"/>
                    <a:pt x="13" y="25"/>
                  </a:cubicBezTo>
                  <a:cubicBezTo>
                    <a:pt x="10" y="25"/>
                    <a:pt x="9" y="23"/>
                    <a:pt x="9" y="22"/>
                  </a:cubicBezTo>
                  <a:cubicBezTo>
                    <a:pt x="9" y="21"/>
                    <a:pt x="11" y="19"/>
                    <a:pt x="13" y="18"/>
                  </a:cubicBezTo>
                  <a:lnTo>
                    <a:pt x="20" y="24"/>
                  </a:lnTo>
                  <a:close/>
                  <a:moveTo>
                    <a:pt x="31" y="24"/>
                  </a:moveTo>
                  <a:cubicBezTo>
                    <a:pt x="33" y="22"/>
                    <a:pt x="35" y="19"/>
                    <a:pt x="37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7" y="18"/>
                    <a:pt x="27" y="18"/>
                    <a:pt x="26" y="19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4" y="14"/>
                    <a:pt x="28" y="13"/>
                    <a:pt x="28" y="8"/>
                  </a:cubicBezTo>
                  <a:cubicBezTo>
                    <a:pt x="28" y="4"/>
                    <a:pt x="24" y="0"/>
                    <a:pt x="16" y="0"/>
                  </a:cubicBezTo>
                  <a:cubicBezTo>
                    <a:pt x="8" y="0"/>
                    <a:pt x="5" y="5"/>
                    <a:pt x="5" y="8"/>
                  </a:cubicBezTo>
                  <a:cubicBezTo>
                    <a:pt x="5" y="10"/>
                    <a:pt x="7" y="12"/>
                    <a:pt x="8" y="14"/>
                  </a:cubicBezTo>
                  <a:cubicBezTo>
                    <a:pt x="5" y="15"/>
                    <a:pt x="0" y="17"/>
                    <a:pt x="0" y="22"/>
                  </a:cubicBezTo>
                  <a:cubicBezTo>
                    <a:pt x="0" y="27"/>
                    <a:pt x="5" y="31"/>
                    <a:pt x="12" y="31"/>
                  </a:cubicBezTo>
                  <a:cubicBezTo>
                    <a:pt x="16" y="31"/>
                    <a:pt x="20" y="30"/>
                    <a:pt x="25" y="28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38" y="30"/>
                    <a:pt x="38" y="30"/>
                    <a:pt x="38" y="30"/>
                  </a:cubicBezTo>
                  <a:lnTo>
                    <a:pt x="31" y="24"/>
                  </a:lnTo>
                  <a:close/>
                  <a:moveTo>
                    <a:pt x="16" y="11"/>
                  </a:moveTo>
                  <a:cubicBezTo>
                    <a:pt x="13" y="9"/>
                    <a:pt x="13" y="9"/>
                    <a:pt x="13" y="8"/>
                  </a:cubicBezTo>
                  <a:cubicBezTo>
                    <a:pt x="13" y="6"/>
                    <a:pt x="14" y="5"/>
                    <a:pt x="17" y="5"/>
                  </a:cubicBezTo>
                  <a:cubicBezTo>
                    <a:pt x="20" y="5"/>
                    <a:pt x="20" y="7"/>
                    <a:pt x="20" y="8"/>
                  </a:cubicBezTo>
                  <a:cubicBezTo>
                    <a:pt x="20" y="9"/>
                    <a:pt x="19" y="10"/>
                    <a:pt x="16" y="1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5" name="Rectangle 25">
              <a:extLst>
                <a:ext uri="{FF2B5EF4-FFF2-40B4-BE49-F238E27FC236}">
                  <a16:creationId xmlns:a16="http://schemas.microsoft.com/office/drawing/2014/main" id="{EA30A58D-3E4A-C01F-17E7-51CE66881C3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004" y="6078"/>
              <a:ext cx="122" cy="34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6" name="Freeform 26">
              <a:extLst>
                <a:ext uri="{FF2B5EF4-FFF2-40B4-BE49-F238E27FC236}">
                  <a16:creationId xmlns:a16="http://schemas.microsoft.com/office/drawing/2014/main" id="{9A10BC76-C3D7-DCEA-3420-ACFDD652948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207" y="6159"/>
              <a:ext cx="329" cy="260"/>
            </a:xfrm>
            <a:custGeom>
              <a:avLst/>
              <a:gdLst>
                <a:gd name="T0" fmla="*/ 9 w 28"/>
                <a:gd name="T1" fmla="*/ 1 h 22"/>
                <a:gd name="T2" fmla="*/ 9 w 28"/>
                <a:gd name="T3" fmla="*/ 4 h 22"/>
                <a:gd name="T4" fmla="*/ 18 w 28"/>
                <a:gd name="T5" fmla="*/ 0 h 22"/>
                <a:gd name="T6" fmla="*/ 26 w 28"/>
                <a:gd name="T7" fmla="*/ 4 h 22"/>
                <a:gd name="T8" fmla="*/ 28 w 28"/>
                <a:gd name="T9" fmla="*/ 9 h 22"/>
                <a:gd name="T10" fmla="*/ 28 w 28"/>
                <a:gd name="T11" fmla="*/ 22 h 22"/>
                <a:gd name="T12" fmla="*/ 19 w 28"/>
                <a:gd name="T13" fmla="*/ 22 h 22"/>
                <a:gd name="T14" fmla="*/ 19 w 28"/>
                <a:gd name="T15" fmla="*/ 10 h 22"/>
                <a:gd name="T16" fmla="*/ 14 w 28"/>
                <a:gd name="T17" fmla="*/ 6 h 22"/>
                <a:gd name="T18" fmla="*/ 9 w 28"/>
                <a:gd name="T19" fmla="*/ 11 h 22"/>
                <a:gd name="T20" fmla="*/ 9 w 28"/>
                <a:gd name="T21" fmla="*/ 22 h 22"/>
                <a:gd name="T22" fmla="*/ 0 w 28"/>
                <a:gd name="T23" fmla="*/ 22 h 22"/>
                <a:gd name="T24" fmla="*/ 0 w 28"/>
                <a:gd name="T25" fmla="*/ 1 h 22"/>
                <a:gd name="T26" fmla="*/ 9 w 28"/>
                <a:gd name="T2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22">
                  <a:moveTo>
                    <a:pt x="9" y="1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10" y="3"/>
                    <a:pt x="12" y="0"/>
                    <a:pt x="18" y="0"/>
                  </a:cubicBezTo>
                  <a:cubicBezTo>
                    <a:pt x="20" y="0"/>
                    <a:pt x="24" y="1"/>
                    <a:pt x="26" y="4"/>
                  </a:cubicBezTo>
                  <a:cubicBezTo>
                    <a:pt x="27" y="5"/>
                    <a:pt x="28" y="7"/>
                    <a:pt x="28" y="9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7"/>
                    <a:pt x="16" y="6"/>
                    <a:pt x="14" y="6"/>
                  </a:cubicBezTo>
                  <a:cubicBezTo>
                    <a:pt x="12" y="6"/>
                    <a:pt x="9" y="7"/>
                    <a:pt x="9" y="1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7" name="Freeform 27">
              <a:extLst>
                <a:ext uri="{FF2B5EF4-FFF2-40B4-BE49-F238E27FC236}">
                  <a16:creationId xmlns:a16="http://schemas.microsoft.com/office/drawing/2014/main" id="{B1BEE572-AD1F-19B2-AE21-50CEEEEAFCD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84" y="6099"/>
              <a:ext cx="224" cy="335"/>
            </a:xfrm>
            <a:custGeom>
              <a:avLst/>
              <a:gdLst>
                <a:gd name="T0" fmla="*/ 14 w 19"/>
                <a:gd name="T1" fmla="*/ 10 h 28"/>
                <a:gd name="T2" fmla="*/ 14 w 19"/>
                <a:gd name="T3" fmla="*/ 20 h 28"/>
                <a:gd name="T4" fmla="*/ 17 w 19"/>
                <a:gd name="T5" fmla="*/ 22 h 28"/>
                <a:gd name="T6" fmla="*/ 19 w 19"/>
                <a:gd name="T7" fmla="*/ 22 h 28"/>
                <a:gd name="T8" fmla="*/ 19 w 19"/>
                <a:gd name="T9" fmla="*/ 28 h 28"/>
                <a:gd name="T10" fmla="*/ 12 w 19"/>
                <a:gd name="T11" fmla="*/ 28 h 28"/>
                <a:gd name="T12" fmla="*/ 4 w 19"/>
                <a:gd name="T13" fmla="*/ 22 h 28"/>
                <a:gd name="T14" fmla="*/ 4 w 19"/>
                <a:gd name="T15" fmla="*/ 10 h 28"/>
                <a:gd name="T16" fmla="*/ 0 w 19"/>
                <a:gd name="T17" fmla="*/ 10 h 28"/>
                <a:gd name="T18" fmla="*/ 0 w 19"/>
                <a:gd name="T19" fmla="*/ 6 h 28"/>
                <a:gd name="T20" fmla="*/ 4 w 19"/>
                <a:gd name="T21" fmla="*/ 6 h 28"/>
                <a:gd name="T22" fmla="*/ 4 w 19"/>
                <a:gd name="T23" fmla="*/ 0 h 28"/>
                <a:gd name="T24" fmla="*/ 14 w 19"/>
                <a:gd name="T25" fmla="*/ 0 h 28"/>
                <a:gd name="T26" fmla="*/ 14 w 19"/>
                <a:gd name="T27" fmla="*/ 6 h 28"/>
                <a:gd name="T28" fmla="*/ 19 w 19"/>
                <a:gd name="T29" fmla="*/ 6 h 28"/>
                <a:gd name="T30" fmla="*/ 19 w 19"/>
                <a:gd name="T31" fmla="*/ 10 h 28"/>
                <a:gd name="T32" fmla="*/ 14 w 19"/>
                <a:gd name="T33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28">
                  <a:moveTo>
                    <a:pt x="14" y="10"/>
                  </a:moveTo>
                  <a:cubicBezTo>
                    <a:pt x="14" y="20"/>
                    <a:pt x="14" y="20"/>
                    <a:pt x="14" y="20"/>
                  </a:cubicBezTo>
                  <a:cubicBezTo>
                    <a:pt x="14" y="22"/>
                    <a:pt x="15" y="22"/>
                    <a:pt x="17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8" y="28"/>
                    <a:pt x="13" y="28"/>
                    <a:pt x="12" y="28"/>
                  </a:cubicBezTo>
                  <a:cubicBezTo>
                    <a:pt x="6" y="28"/>
                    <a:pt x="4" y="25"/>
                    <a:pt x="4" y="22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10"/>
                    <a:pt x="19" y="10"/>
                    <a:pt x="19" y="10"/>
                  </a:cubicBezTo>
                  <a:lnTo>
                    <a:pt x="14" y="1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8" name="Freeform 28">
              <a:extLst>
                <a:ext uri="{FF2B5EF4-FFF2-40B4-BE49-F238E27FC236}">
                  <a16:creationId xmlns:a16="http://schemas.microsoft.com/office/drawing/2014/main" id="{133C0795-F01E-73E8-5950-7C29D43770C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847" y="6159"/>
              <a:ext cx="353" cy="275"/>
            </a:xfrm>
            <a:custGeom>
              <a:avLst/>
              <a:gdLst>
                <a:gd name="T0" fmla="*/ 10 w 30"/>
                <a:gd name="T1" fmla="*/ 9 h 23"/>
                <a:gd name="T2" fmla="*/ 11 w 30"/>
                <a:gd name="T3" fmla="*/ 7 h 23"/>
                <a:gd name="T4" fmla="*/ 15 w 30"/>
                <a:gd name="T5" fmla="*/ 5 h 23"/>
                <a:gd name="T6" fmla="*/ 19 w 30"/>
                <a:gd name="T7" fmla="*/ 7 h 23"/>
                <a:gd name="T8" fmla="*/ 20 w 30"/>
                <a:gd name="T9" fmla="*/ 9 h 23"/>
                <a:gd name="T10" fmla="*/ 10 w 30"/>
                <a:gd name="T11" fmla="*/ 9 h 23"/>
                <a:gd name="T12" fmla="*/ 30 w 30"/>
                <a:gd name="T13" fmla="*/ 13 h 23"/>
                <a:gd name="T14" fmla="*/ 27 w 30"/>
                <a:gd name="T15" fmla="*/ 5 h 23"/>
                <a:gd name="T16" fmla="*/ 15 w 30"/>
                <a:gd name="T17" fmla="*/ 0 h 23"/>
                <a:gd name="T18" fmla="*/ 0 w 30"/>
                <a:gd name="T19" fmla="*/ 12 h 23"/>
                <a:gd name="T20" fmla="*/ 15 w 30"/>
                <a:gd name="T21" fmla="*/ 23 h 23"/>
                <a:gd name="T22" fmla="*/ 26 w 30"/>
                <a:gd name="T23" fmla="*/ 19 h 23"/>
                <a:gd name="T24" fmla="*/ 29 w 30"/>
                <a:gd name="T25" fmla="*/ 16 h 23"/>
                <a:gd name="T26" fmla="*/ 20 w 30"/>
                <a:gd name="T27" fmla="*/ 16 h 23"/>
                <a:gd name="T28" fmla="*/ 15 w 30"/>
                <a:gd name="T29" fmla="*/ 18 h 23"/>
                <a:gd name="T30" fmla="*/ 11 w 30"/>
                <a:gd name="T31" fmla="*/ 16 h 23"/>
                <a:gd name="T32" fmla="*/ 10 w 30"/>
                <a:gd name="T33" fmla="*/ 13 h 23"/>
                <a:gd name="T34" fmla="*/ 30 w 30"/>
                <a:gd name="T35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23">
                  <a:moveTo>
                    <a:pt x="10" y="9"/>
                  </a:moveTo>
                  <a:cubicBezTo>
                    <a:pt x="10" y="8"/>
                    <a:pt x="10" y="7"/>
                    <a:pt x="11" y="7"/>
                  </a:cubicBezTo>
                  <a:cubicBezTo>
                    <a:pt x="12" y="6"/>
                    <a:pt x="14" y="5"/>
                    <a:pt x="15" y="5"/>
                  </a:cubicBezTo>
                  <a:cubicBezTo>
                    <a:pt x="17" y="5"/>
                    <a:pt x="18" y="6"/>
                    <a:pt x="19" y="7"/>
                  </a:cubicBezTo>
                  <a:cubicBezTo>
                    <a:pt x="20" y="7"/>
                    <a:pt x="20" y="8"/>
                    <a:pt x="20" y="9"/>
                  </a:cubicBezTo>
                  <a:lnTo>
                    <a:pt x="10" y="9"/>
                  </a:lnTo>
                  <a:close/>
                  <a:moveTo>
                    <a:pt x="30" y="13"/>
                  </a:moveTo>
                  <a:cubicBezTo>
                    <a:pt x="29" y="11"/>
                    <a:pt x="29" y="8"/>
                    <a:pt x="27" y="5"/>
                  </a:cubicBezTo>
                  <a:cubicBezTo>
                    <a:pt x="24" y="1"/>
                    <a:pt x="18" y="0"/>
                    <a:pt x="15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9"/>
                    <a:pt x="7" y="23"/>
                    <a:pt x="15" y="23"/>
                  </a:cubicBezTo>
                  <a:cubicBezTo>
                    <a:pt x="21" y="23"/>
                    <a:pt x="24" y="21"/>
                    <a:pt x="26" y="19"/>
                  </a:cubicBezTo>
                  <a:cubicBezTo>
                    <a:pt x="28" y="18"/>
                    <a:pt x="28" y="17"/>
                    <a:pt x="29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9" y="17"/>
                    <a:pt x="18" y="18"/>
                    <a:pt x="15" y="18"/>
                  </a:cubicBezTo>
                  <a:cubicBezTo>
                    <a:pt x="13" y="18"/>
                    <a:pt x="12" y="17"/>
                    <a:pt x="11" y="16"/>
                  </a:cubicBezTo>
                  <a:cubicBezTo>
                    <a:pt x="10" y="15"/>
                    <a:pt x="10" y="14"/>
                    <a:pt x="10" y="13"/>
                  </a:cubicBezTo>
                  <a:lnTo>
                    <a:pt x="30" y="1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0" name="Freeform 29">
              <a:extLst>
                <a:ext uri="{FF2B5EF4-FFF2-40B4-BE49-F238E27FC236}">
                  <a16:creationId xmlns:a16="http://schemas.microsoft.com/office/drawing/2014/main" id="{19676464-4E0C-58EE-4744-F2ED573082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260" y="6159"/>
              <a:ext cx="239" cy="260"/>
            </a:xfrm>
            <a:custGeom>
              <a:avLst/>
              <a:gdLst>
                <a:gd name="T0" fmla="*/ 8 w 20"/>
                <a:gd name="T1" fmla="*/ 1 h 22"/>
                <a:gd name="T2" fmla="*/ 8 w 20"/>
                <a:gd name="T3" fmla="*/ 5 h 22"/>
                <a:gd name="T4" fmla="*/ 17 w 20"/>
                <a:gd name="T5" fmla="*/ 0 h 22"/>
                <a:gd name="T6" fmla="*/ 20 w 20"/>
                <a:gd name="T7" fmla="*/ 0 h 22"/>
                <a:gd name="T8" fmla="*/ 20 w 20"/>
                <a:gd name="T9" fmla="*/ 8 h 22"/>
                <a:gd name="T10" fmla="*/ 17 w 20"/>
                <a:gd name="T11" fmla="*/ 8 h 22"/>
                <a:gd name="T12" fmla="*/ 9 w 20"/>
                <a:gd name="T13" fmla="*/ 14 h 22"/>
                <a:gd name="T14" fmla="*/ 9 w 20"/>
                <a:gd name="T15" fmla="*/ 22 h 22"/>
                <a:gd name="T16" fmla="*/ 0 w 20"/>
                <a:gd name="T17" fmla="*/ 22 h 22"/>
                <a:gd name="T18" fmla="*/ 0 w 20"/>
                <a:gd name="T19" fmla="*/ 1 h 22"/>
                <a:gd name="T20" fmla="*/ 8 w 20"/>
                <a:gd name="T2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2">
                  <a:moveTo>
                    <a:pt x="8" y="1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9" y="3"/>
                    <a:pt x="10" y="0"/>
                    <a:pt x="1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4" y="8"/>
                    <a:pt x="9" y="8"/>
                    <a:pt x="9" y="14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1" name="Freeform 30">
              <a:extLst>
                <a:ext uri="{FF2B5EF4-FFF2-40B4-BE49-F238E27FC236}">
                  <a16:creationId xmlns:a16="http://schemas.microsoft.com/office/drawing/2014/main" id="{E0F5488D-B648-4B18-EE2C-4A93334BE47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544" y="6159"/>
              <a:ext cx="332" cy="260"/>
            </a:xfrm>
            <a:custGeom>
              <a:avLst/>
              <a:gdLst>
                <a:gd name="T0" fmla="*/ 9 w 28"/>
                <a:gd name="T1" fmla="*/ 1 h 22"/>
                <a:gd name="T2" fmla="*/ 9 w 28"/>
                <a:gd name="T3" fmla="*/ 4 h 22"/>
                <a:gd name="T4" fmla="*/ 18 w 28"/>
                <a:gd name="T5" fmla="*/ 0 h 22"/>
                <a:gd name="T6" fmla="*/ 26 w 28"/>
                <a:gd name="T7" fmla="*/ 4 h 22"/>
                <a:gd name="T8" fmla="*/ 28 w 28"/>
                <a:gd name="T9" fmla="*/ 9 h 22"/>
                <a:gd name="T10" fmla="*/ 28 w 28"/>
                <a:gd name="T11" fmla="*/ 22 h 22"/>
                <a:gd name="T12" fmla="*/ 19 w 28"/>
                <a:gd name="T13" fmla="*/ 22 h 22"/>
                <a:gd name="T14" fmla="*/ 19 w 28"/>
                <a:gd name="T15" fmla="*/ 10 h 22"/>
                <a:gd name="T16" fmla="*/ 14 w 28"/>
                <a:gd name="T17" fmla="*/ 6 h 22"/>
                <a:gd name="T18" fmla="*/ 9 w 28"/>
                <a:gd name="T19" fmla="*/ 11 h 22"/>
                <a:gd name="T20" fmla="*/ 9 w 28"/>
                <a:gd name="T21" fmla="*/ 22 h 22"/>
                <a:gd name="T22" fmla="*/ 0 w 28"/>
                <a:gd name="T23" fmla="*/ 22 h 22"/>
                <a:gd name="T24" fmla="*/ 0 w 28"/>
                <a:gd name="T25" fmla="*/ 1 h 22"/>
                <a:gd name="T26" fmla="*/ 9 w 28"/>
                <a:gd name="T2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22">
                  <a:moveTo>
                    <a:pt x="9" y="1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10" y="3"/>
                    <a:pt x="13" y="0"/>
                    <a:pt x="18" y="0"/>
                  </a:cubicBezTo>
                  <a:cubicBezTo>
                    <a:pt x="20" y="0"/>
                    <a:pt x="24" y="1"/>
                    <a:pt x="26" y="4"/>
                  </a:cubicBezTo>
                  <a:cubicBezTo>
                    <a:pt x="27" y="5"/>
                    <a:pt x="28" y="7"/>
                    <a:pt x="28" y="9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7"/>
                    <a:pt x="16" y="6"/>
                    <a:pt x="14" y="6"/>
                  </a:cubicBezTo>
                  <a:cubicBezTo>
                    <a:pt x="12" y="6"/>
                    <a:pt x="9" y="7"/>
                    <a:pt x="9" y="1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2" name="Freeform 31">
              <a:extLst>
                <a:ext uri="{FF2B5EF4-FFF2-40B4-BE49-F238E27FC236}">
                  <a16:creationId xmlns:a16="http://schemas.microsoft.com/office/drawing/2014/main" id="{6156AEB8-D65C-B9D5-0023-1EF58202523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921" y="6159"/>
              <a:ext cx="346" cy="275"/>
            </a:xfrm>
            <a:custGeom>
              <a:avLst/>
              <a:gdLst>
                <a:gd name="T0" fmla="*/ 20 w 29"/>
                <a:gd name="T1" fmla="*/ 9 h 23"/>
                <a:gd name="T2" fmla="*/ 19 w 29"/>
                <a:gd name="T3" fmla="*/ 7 h 23"/>
                <a:gd name="T4" fmla="*/ 15 w 29"/>
                <a:gd name="T5" fmla="*/ 5 h 23"/>
                <a:gd name="T6" fmla="*/ 11 w 29"/>
                <a:gd name="T7" fmla="*/ 7 h 23"/>
                <a:gd name="T8" fmla="*/ 9 w 29"/>
                <a:gd name="T9" fmla="*/ 9 h 23"/>
                <a:gd name="T10" fmla="*/ 20 w 29"/>
                <a:gd name="T11" fmla="*/ 9 h 23"/>
                <a:gd name="T12" fmla="*/ 9 w 29"/>
                <a:gd name="T13" fmla="*/ 13 h 23"/>
                <a:gd name="T14" fmla="*/ 10 w 29"/>
                <a:gd name="T15" fmla="*/ 16 h 23"/>
                <a:gd name="T16" fmla="*/ 15 w 29"/>
                <a:gd name="T17" fmla="*/ 18 h 23"/>
                <a:gd name="T18" fmla="*/ 20 w 29"/>
                <a:gd name="T19" fmla="*/ 16 h 23"/>
                <a:gd name="T20" fmla="*/ 29 w 29"/>
                <a:gd name="T21" fmla="*/ 16 h 23"/>
                <a:gd name="T22" fmla="*/ 26 w 29"/>
                <a:gd name="T23" fmla="*/ 19 h 23"/>
                <a:gd name="T24" fmla="*/ 15 w 29"/>
                <a:gd name="T25" fmla="*/ 23 h 23"/>
                <a:gd name="T26" fmla="*/ 0 w 29"/>
                <a:gd name="T27" fmla="*/ 12 h 23"/>
                <a:gd name="T28" fmla="*/ 15 w 29"/>
                <a:gd name="T29" fmla="*/ 0 h 23"/>
                <a:gd name="T30" fmla="*/ 27 w 29"/>
                <a:gd name="T31" fmla="*/ 5 h 23"/>
                <a:gd name="T32" fmla="*/ 29 w 29"/>
                <a:gd name="T33" fmla="*/ 13 h 23"/>
                <a:gd name="T34" fmla="*/ 9 w 29"/>
                <a:gd name="T35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23">
                  <a:moveTo>
                    <a:pt x="20" y="9"/>
                  </a:moveTo>
                  <a:cubicBezTo>
                    <a:pt x="20" y="8"/>
                    <a:pt x="20" y="7"/>
                    <a:pt x="19" y="7"/>
                  </a:cubicBezTo>
                  <a:cubicBezTo>
                    <a:pt x="18" y="6"/>
                    <a:pt x="16" y="5"/>
                    <a:pt x="15" y="5"/>
                  </a:cubicBezTo>
                  <a:cubicBezTo>
                    <a:pt x="13" y="5"/>
                    <a:pt x="12" y="6"/>
                    <a:pt x="11" y="7"/>
                  </a:cubicBezTo>
                  <a:cubicBezTo>
                    <a:pt x="10" y="7"/>
                    <a:pt x="10" y="8"/>
                    <a:pt x="9" y="9"/>
                  </a:cubicBezTo>
                  <a:lnTo>
                    <a:pt x="20" y="9"/>
                  </a:lnTo>
                  <a:close/>
                  <a:moveTo>
                    <a:pt x="9" y="13"/>
                  </a:moveTo>
                  <a:cubicBezTo>
                    <a:pt x="9" y="14"/>
                    <a:pt x="9" y="15"/>
                    <a:pt x="10" y="16"/>
                  </a:cubicBezTo>
                  <a:cubicBezTo>
                    <a:pt x="12" y="17"/>
                    <a:pt x="13" y="18"/>
                    <a:pt x="15" y="18"/>
                  </a:cubicBezTo>
                  <a:cubicBezTo>
                    <a:pt x="18" y="18"/>
                    <a:pt x="19" y="17"/>
                    <a:pt x="20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8" y="17"/>
                    <a:pt x="28" y="18"/>
                    <a:pt x="26" y="19"/>
                  </a:cubicBezTo>
                  <a:cubicBezTo>
                    <a:pt x="24" y="21"/>
                    <a:pt x="21" y="23"/>
                    <a:pt x="15" y="23"/>
                  </a:cubicBezTo>
                  <a:cubicBezTo>
                    <a:pt x="7" y="23"/>
                    <a:pt x="0" y="19"/>
                    <a:pt x="0" y="12"/>
                  </a:cubicBezTo>
                  <a:cubicBezTo>
                    <a:pt x="0" y="5"/>
                    <a:pt x="6" y="0"/>
                    <a:pt x="15" y="0"/>
                  </a:cubicBezTo>
                  <a:cubicBezTo>
                    <a:pt x="18" y="0"/>
                    <a:pt x="23" y="1"/>
                    <a:pt x="27" y="5"/>
                  </a:cubicBezTo>
                  <a:cubicBezTo>
                    <a:pt x="29" y="8"/>
                    <a:pt x="29" y="11"/>
                    <a:pt x="29" y="13"/>
                  </a:cubicBezTo>
                  <a:lnTo>
                    <a:pt x="9" y="1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3" name="Freeform 32">
              <a:extLst>
                <a:ext uri="{FF2B5EF4-FFF2-40B4-BE49-F238E27FC236}">
                  <a16:creationId xmlns:a16="http://schemas.microsoft.com/office/drawing/2014/main" id="{19775C6A-0BC1-2FF8-625B-13C868BED9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09" y="6099"/>
              <a:ext cx="231" cy="335"/>
            </a:xfrm>
            <a:custGeom>
              <a:avLst/>
              <a:gdLst>
                <a:gd name="T0" fmla="*/ 14 w 19"/>
                <a:gd name="T1" fmla="*/ 10 h 28"/>
                <a:gd name="T2" fmla="*/ 14 w 19"/>
                <a:gd name="T3" fmla="*/ 20 h 28"/>
                <a:gd name="T4" fmla="*/ 17 w 19"/>
                <a:gd name="T5" fmla="*/ 22 h 28"/>
                <a:gd name="T6" fmla="*/ 19 w 19"/>
                <a:gd name="T7" fmla="*/ 22 h 28"/>
                <a:gd name="T8" fmla="*/ 19 w 19"/>
                <a:gd name="T9" fmla="*/ 28 h 28"/>
                <a:gd name="T10" fmla="*/ 12 w 19"/>
                <a:gd name="T11" fmla="*/ 28 h 28"/>
                <a:gd name="T12" fmla="*/ 4 w 19"/>
                <a:gd name="T13" fmla="*/ 22 h 28"/>
                <a:gd name="T14" fmla="*/ 4 w 19"/>
                <a:gd name="T15" fmla="*/ 10 h 28"/>
                <a:gd name="T16" fmla="*/ 0 w 19"/>
                <a:gd name="T17" fmla="*/ 10 h 28"/>
                <a:gd name="T18" fmla="*/ 0 w 19"/>
                <a:gd name="T19" fmla="*/ 6 h 28"/>
                <a:gd name="T20" fmla="*/ 4 w 19"/>
                <a:gd name="T21" fmla="*/ 6 h 28"/>
                <a:gd name="T22" fmla="*/ 4 w 19"/>
                <a:gd name="T23" fmla="*/ 0 h 28"/>
                <a:gd name="T24" fmla="*/ 14 w 19"/>
                <a:gd name="T25" fmla="*/ 0 h 28"/>
                <a:gd name="T26" fmla="*/ 14 w 19"/>
                <a:gd name="T27" fmla="*/ 6 h 28"/>
                <a:gd name="T28" fmla="*/ 19 w 19"/>
                <a:gd name="T29" fmla="*/ 6 h 28"/>
                <a:gd name="T30" fmla="*/ 19 w 19"/>
                <a:gd name="T31" fmla="*/ 10 h 28"/>
                <a:gd name="T32" fmla="*/ 14 w 19"/>
                <a:gd name="T33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28">
                  <a:moveTo>
                    <a:pt x="14" y="10"/>
                  </a:moveTo>
                  <a:cubicBezTo>
                    <a:pt x="14" y="20"/>
                    <a:pt x="14" y="20"/>
                    <a:pt x="14" y="20"/>
                  </a:cubicBezTo>
                  <a:cubicBezTo>
                    <a:pt x="14" y="22"/>
                    <a:pt x="15" y="22"/>
                    <a:pt x="17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8" y="28"/>
                    <a:pt x="13" y="28"/>
                    <a:pt x="12" y="28"/>
                  </a:cubicBezTo>
                  <a:cubicBezTo>
                    <a:pt x="6" y="28"/>
                    <a:pt x="4" y="25"/>
                    <a:pt x="4" y="22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10"/>
                    <a:pt x="19" y="10"/>
                    <a:pt x="19" y="10"/>
                  </a:cubicBezTo>
                  <a:lnTo>
                    <a:pt x="14" y="1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4" name="Freeform 33">
              <a:extLst>
                <a:ext uri="{FF2B5EF4-FFF2-40B4-BE49-F238E27FC236}">
                  <a16:creationId xmlns:a16="http://schemas.microsoft.com/office/drawing/2014/main" id="{1CDD6D59-DC22-89E0-A5AC-BB09CD34BE4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997" y="6078"/>
              <a:ext cx="428" cy="341"/>
            </a:xfrm>
            <a:custGeom>
              <a:avLst/>
              <a:gdLst>
                <a:gd name="T0" fmla="*/ 134 w 346"/>
                <a:gd name="T1" fmla="*/ 192 h 279"/>
                <a:gd name="T2" fmla="*/ 173 w 346"/>
                <a:gd name="T3" fmla="*/ 77 h 279"/>
                <a:gd name="T4" fmla="*/ 211 w 346"/>
                <a:gd name="T5" fmla="*/ 192 h 279"/>
                <a:gd name="T6" fmla="*/ 134 w 346"/>
                <a:gd name="T7" fmla="*/ 192 h 279"/>
                <a:gd name="T8" fmla="*/ 231 w 346"/>
                <a:gd name="T9" fmla="*/ 241 h 279"/>
                <a:gd name="T10" fmla="*/ 250 w 346"/>
                <a:gd name="T11" fmla="*/ 279 h 279"/>
                <a:gd name="T12" fmla="*/ 346 w 346"/>
                <a:gd name="T13" fmla="*/ 279 h 279"/>
                <a:gd name="T14" fmla="*/ 221 w 346"/>
                <a:gd name="T15" fmla="*/ 0 h 279"/>
                <a:gd name="T16" fmla="*/ 125 w 346"/>
                <a:gd name="T17" fmla="*/ 0 h 279"/>
                <a:gd name="T18" fmla="*/ 0 w 346"/>
                <a:gd name="T19" fmla="*/ 279 h 279"/>
                <a:gd name="T20" fmla="*/ 96 w 346"/>
                <a:gd name="T21" fmla="*/ 279 h 279"/>
                <a:gd name="T22" fmla="*/ 115 w 346"/>
                <a:gd name="T23" fmla="*/ 241 h 279"/>
                <a:gd name="T24" fmla="*/ 231 w 346"/>
                <a:gd name="T25" fmla="*/ 24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6" h="279">
                  <a:moveTo>
                    <a:pt x="134" y="192"/>
                  </a:moveTo>
                  <a:lnTo>
                    <a:pt x="173" y="77"/>
                  </a:lnTo>
                  <a:lnTo>
                    <a:pt x="211" y="192"/>
                  </a:lnTo>
                  <a:lnTo>
                    <a:pt x="134" y="192"/>
                  </a:lnTo>
                  <a:close/>
                  <a:moveTo>
                    <a:pt x="231" y="241"/>
                  </a:moveTo>
                  <a:lnTo>
                    <a:pt x="250" y="279"/>
                  </a:lnTo>
                  <a:lnTo>
                    <a:pt x="346" y="279"/>
                  </a:lnTo>
                  <a:lnTo>
                    <a:pt x="221" y="0"/>
                  </a:lnTo>
                  <a:lnTo>
                    <a:pt x="125" y="0"/>
                  </a:lnTo>
                  <a:lnTo>
                    <a:pt x="0" y="279"/>
                  </a:lnTo>
                  <a:lnTo>
                    <a:pt x="96" y="279"/>
                  </a:lnTo>
                  <a:lnTo>
                    <a:pt x="115" y="241"/>
                  </a:lnTo>
                  <a:lnTo>
                    <a:pt x="231" y="24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5" name="Freeform 34">
              <a:extLst>
                <a:ext uri="{FF2B5EF4-FFF2-40B4-BE49-F238E27FC236}">
                  <a16:creationId xmlns:a16="http://schemas.microsoft.com/office/drawing/2014/main" id="{BD27DCAC-3F37-994C-D59E-7D81F049AC8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73" y="6174"/>
              <a:ext cx="331" cy="260"/>
            </a:xfrm>
            <a:custGeom>
              <a:avLst/>
              <a:gdLst>
                <a:gd name="T0" fmla="*/ 19 w 28"/>
                <a:gd name="T1" fmla="*/ 21 h 22"/>
                <a:gd name="T2" fmla="*/ 19 w 28"/>
                <a:gd name="T3" fmla="*/ 19 h 22"/>
                <a:gd name="T4" fmla="*/ 10 w 28"/>
                <a:gd name="T5" fmla="*/ 22 h 22"/>
                <a:gd name="T6" fmla="*/ 2 w 28"/>
                <a:gd name="T7" fmla="*/ 19 h 22"/>
                <a:gd name="T8" fmla="*/ 0 w 28"/>
                <a:gd name="T9" fmla="*/ 14 h 22"/>
                <a:gd name="T10" fmla="*/ 0 w 28"/>
                <a:gd name="T11" fmla="*/ 0 h 22"/>
                <a:gd name="T12" fmla="*/ 9 w 28"/>
                <a:gd name="T13" fmla="*/ 0 h 22"/>
                <a:gd name="T14" fmla="*/ 9 w 28"/>
                <a:gd name="T15" fmla="*/ 12 h 22"/>
                <a:gd name="T16" fmla="*/ 14 w 28"/>
                <a:gd name="T17" fmla="*/ 16 h 22"/>
                <a:gd name="T18" fmla="*/ 19 w 28"/>
                <a:gd name="T19" fmla="*/ 12 h 22"/>
                <a:gd name="T20" fmla="*/ 19 w 28"/>
                <a:gd name="T21" fmla="*/ 0 h 22"/>
                <a:gd name="T22" fmla="*/ 28 w 28"/>
                <a:gd name="T23" fmla="*/ 0 h 22"/>
                <a:gd name="T24" fmla="*/ 28 w 28"/>
                <a:gd name="T25" fmla="*/ 21 h 22"/>
                <a:gd name="T26" fmla="*/ 19 w 28"/>
                <a:gd name="T2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22">
                  <a:moveTo>
                    <a:pt x="19" y="21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18" y="20"/>
                    <a:pt x="15" y="22"/>
                    <a:pt x="10" y="22"/>
                  </a:cubicBezTo>
                  <a:cubicBezTo>
                    <a:pt x="8" y="22"/>
                    <a:pt x="4" y="22"/>
                    <a:pt x="2" y="19"/>
                  </a:cubicBezTo>
                  <a:cubicBezTo>
                    <a:pt x="0" y="17"/>
                    <a:pt x="0" y="15"/>
                    <a:pt x="0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5"/>
                    <a:pt x="12" y="16"/>
                    <a:pt x="14" y="16"/>
                  </a:cubicBezTo>
                  <a:cubicBezTo>
                    <a:pt x="16" y="16"/>
                    <a:pt x="19" y="15"/>
                    <a:pt x="19" y="1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21"/>
                    <a:pt x="28" y="21"/>
                    <a:pt x="28" y="21"/>
                  </a:cubicBezTo>
                  <a:lnTo>
                    <a:pt x="19" y="2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6" name="Freeform 35">
              <a:extLst>
                <a:ext uri="{FF2B5EF4-FFF2-40B4-BE49-F238E27FC236}">
                  <a16:creationId xmlns:a16="http://schemas.microsoft.com/office/drawing/2014/main" id="{D49176B7-323F-1B53-49FC-50CADA67980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1852" y="6078"/>
              <a:ext cx="341" cy="356"/>
            </a:xfrm>
            <a:custGeom>
              <a:avLst/>
              <a:gdLst>
                <a:gd name="T0" fmla="*/ 15 w 29"/>
                <a:gd name="T1" fmla="*/ 13 h 30"/>
                <a:gd name="T2" fmla="*/ 20 w 29"/>
                <a:gd name="T3" fmla="*/ 19 h 30"/>
                <a:gd name="T4" fmla="*/ 15 w 29"/>
                <a:gd name="T5" fmla="*/ 24 h 30"/>
                <a:gd name="T6" fmla="*/ 10 w 29"/>
                <a:gd name="T7" fmla="*/ 19 h 30"/>
                <a:gd name="T8" fmla="*/ 11 w 29"/>
                <a:gd name="T9" fmla="*/ 15 h 30"/>
                <a:gd name="T10" fmla="*/ 15 w 29"/>
                <a:gd name="T11" fmla="*/ 13 h 30"/>
                <a:gd name="T12" fmla="*/ 20 w 29"/>
                <a:gd name="T13" fmla="*/ 10 h 30"/>
                <a:gd name="T14" fmla="*/ 18 w 29"/>
                <a:gd name="T15" fmla="*/ 9 h 30"/>
                <a:gd name="T16" fmla="*/ 12 w 29"/>
                <a:gd name="T17" fmla="*/ 7 h 30"/>
                <a:gd name="T18" fmla="*/ 0 w 29"/>
                <a:gd name="T19" fmla="*/ 19 h 30"/>
                <a:gd name="T20" fmla="*/ 12 w 29"/>
                <a:gd name="T21" fmla="*/ 30 h 30"/>
                <a:gd name="T22" fmla="*/ 16 w 29"/>
                <a:gd name="T23" fmla="*/ 29 h 30"/>
                <a:gd name="T24" fmla="*/ 21 w 29"/>
                <a:gd name="T25" fmla="*/ 26 h 30"/>
                <a:gd name="T26" fmla="*/ 21 w 29"/>
                <a:gd name="T27" fmla="*/ 29 h 30"/>
                <a:gd name="T28" fmla="*/ 29 w 29"/>
                <a:gd name="T29" fmla="*/ 29 h 30"/>
                <a:gd name="T30" fmla="*/ 29 w 29"/>
                <a:gd name="T31" fmla="*/ 0 h 30"/>
                <a:gd name="T32" fmla="*/ 20 w 29"/>
                <a:gd name="T33" fmla="*/ 0 h 30"/>
                <a:gd name="T34" fmla="*/ 20 w 29"/>
                <a:gd name="T35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30">
                  <a:moveTo>
                    <a:pt x="15" y="13"/>
                  </a:moveTo>
                  <a:cubicBezTo>
                    <a:pt x="19" y="13"/>
                    <a:pt x="20" y="17"/>
                    <a:pt x="20" y="19"/>
                  </a:cubicBezTo>
                  <a:cubicBezTo>
                    <a:pt x="20" y="21"/>
                    <a:pt x="18" y="24"/>
                    <a:pt x="15" y="24"/>
                  </a:cubicBezTo>
                  <a:cubicBezTo>
                    <a:pt x="12" y="24"/>
                    <a:pt x="10" y="22"/>
                    <a:pt x="10" y="19"/>
                  </a:cubicBezTo>
                  <a:cubicBezTo>
                    <a:pt x="10" y="17"/>
                    <a:pt x="10" y="16"/>
                    <a:pt x="11" y="15"/>
                  </a:cubicBezTo>
                  <a:cubicBezTo>
                    <a:pt x="12" y="14"/>
                    <a:pt x="12" y="13"/>
                    <a:pt x="15" y="13"/>
                  </a:cubicBezTo>
                  <a:close/>
                  <a:moveTo>
                    <a:pt x="20" y="10"/>
                  </a:moveTo>
                  <a:cubicBezTo>
                    <a:pt x="19" y="10"/>
                    <a:pt x="19" y="9"/>
                    <a:pt x="18" y="9"/>
                  </a:cubicBezTo>
                  <a:cubicBezTo>
                    <a:pt x="16" y="8"/>
                    <a:pt x="14" y="7"/>
                    <a:pt x="12" y="7"/>
                  </a:cubicBezTo>
                  <a:cubicBezTo>
                    <a:pt x="3" y="7"/>
                    <a:pt x="0" y="13"/>
                    <a:pt x="0" y="19"/>
                  </a:cubicBezTo>
                  <a:cubicBezTo>
                    <a:pt x="0" y="24"/>
                    <a:pt x="3" y="30"/>
                    <a:pt x="12" y="30"/>
                  </a:cubicBezTo>
                  <a:cubicBezTo>
                    <a:pt x="14" y="30"/>
                    <a:pt x="15" y="30"/>
                    <a:pt x="16" y="29"/>
                  </a:cubicBezTo>
                  <a:cubicBezTo>
                    <a:pt x="19" y="29"/>
                    <a:pt x="20" y="27"/>
                    <a:pt x="21" y="26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7" name="Freeform 36">
              <a:extLst>
                <a:ext uri="{FF2B5EF4-FFF2-40B4-BE49-F238E27FC236}">
                  <a16:creationId xmlns:a16="http://schemas.microsoft.com/office/drawing/2014/main" id="{C6D729D0-98B9-86FC-2F2D-3D4976A6ABE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2268" y="6078"/>
              <a:ext cx="105" cy="341"/>
            </a:xfrm>
            <a:custGeom>
              <a:avLst/>
              <a:gdLst>
                <a:gd name="T0" fmla="*/ 87 w 87"/>
                <a:gd name="T1" fmla="*/ 279 h 279"/>
                <a:gd name="T2" fmla="*/ 0 w 87"/>
                <a:gd name="T3" fmla="*/ 279 h 279"/>
                <a:gd name="T4" fmla="*/ 0 w 87"/>
                <a:gd name="T5" fmla="*/ 77 h 279"/>
                <a:gd name="T6" fmla="*/ 87 w 87"/>
                <a:gd name="T7" fmla="*/ 77 h 279"/>
                <a:gd name="T8" fmla="*/ 87 w 87"/>
                <a:gd name="T9" fmla="*/ 279 h 279"/>
                <a:gd name="T10" fmla="*/ 87 w 87"/>
                <a:gd name="T11" fmla="*/ 58 h 279"/>
                <a:gd name="T12" fmla="*/ 0 w 87"/>
                <a:gd name="T13" fmla="*/ 58 h 279"/>
                <a:gd name="T14" fmla="*/ 0 w 87"/>
                <a:gd name="T15" fmla="*/ 0 h 279"/>
                <a:gd name="T16" fmla="*/ 87 w 87"/>
                <a:gd name="T17" fmla="*/ 0 h 279"/>
                <a:gd name="T18" fmla="*/ 87 w 87"/>
                <a:gd name="T19" fmla="*/ 58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279">
                  <a:moveTo>
                    <a:pt x="87" y="279"/>
                  </a:moveTo>
                  <a:lnTo>
                    <a:pt x="0" y="279"/>
                  </a:lnTo>
                  <a:lnTo>
                    <a:pt x="0" y="77"/>
                  </a:lnTo>
                  <a:lnTo>
                    <a:pt x="87" y="77"/>
                  </a:lnTo>
                  <a:lnTo>
                    <a:pt x="87" y="279"/>
                  </a:lnTo>
                  <a:close/>
                  <a:moveTo>
                    <a:pt x="87" y="58"/>
                  </a:moveTo>
                  <a:lnTo>
                    <a:pt x="0" y="58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5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8" name="Freeform 37">
              <a:extLst>
                <a:ext uri="{FF2B5EF4-FFF2-40B4-BE49-F238E27FC236}">
                  <a16:creationId xmlns:a16="http://schemas.microsoft.com/office/drawing/2014/main" id="{24A77807-3751-9664-1E2F-FA0416B41CC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2444" y="6159"/>
              <a:ext cx="341" cy="275"/>
            </a:xfrm>
            <a:custGeom>
              <a:avLst/>
              <a:gdLst>
                <a:gd name="T0" fmla="*/ 20 w 29"/>
                <a:gd name="T1" fmla="*/ 12 h 23"/>
                <a:gd name="T2" fmla="*/ 14 w 29"/>
                <a:gd name="T3" fmla="*/ 18 h 23"/>
                <a:gd name="T4" fmla="*/ 9 w 29"/>
                <a:gd name="T5" fmla="*/ 12 h 23"/>
                <a:gd name="T6" fmla="*/ 14 w 29"/>
                <a:gd name="T7" fmla="*/ 6 h 23"/>
                <a:gd name="T8" fmla="*/ 20 w 29"/>
                <a:gd name="T9" fmla="*/ 12 h 23"/>
                <a:gd name="T10" fmla="*/ 0 w 29"/>
                <a:gd name="T11" fmla="*/ 12 h 23"/>
                <a:gd name="T12" fmla="*/ 14 w 29"/>
                <a:gd name="T13" fmla="*/ 23 h 23"/>
                <a:gd name="T14" fmla="*/ 29 w 29"/>
                <a:gd name="T15" fmla="*/ 12 h 23"/>
                <a:gd name="T16" fmla="*/ 14 w 29"/>
                <a:gd name="T17" fmla="*/ 0 h 23"/>
                <a:gd name="T18" fmla="*/ 0 w 29"/>
                <a:gd name="T1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3">
                  <a:moveTo>
                    <a:pt x="20" y="12"/>
                  </a:moveTo>
                  <a:cubicBezTo>
                    <a:pt x="20" y="13"/>
                    <a:pt x="19" y="18"/>
                    <a:pt x="14" y="18"/>
                  </a:cubicBezTo>
                  <a:cubicBezTo>
                    <a:pt x="9" y="18"/>
                    <a:pt x="9" y="13"/>
                    <a:pt x="9" y="12"/>
                  </a:cubicBezTo>
                  <a:cubicBezTo>
                    <a:pt x="9" y="9"/>
                    <a:pt x="10" y="6"/>
                    <a:pt x="14" y="6"/>
                  </a:cubicBezTo>
                  <a:cubicBezTo>
                    <a:pt x="19" y="6"/>
                    <a:pt x="20" y="10"/>
                    <a:pt x="20" y="12"/>
                  </a:cubicBezTo>
                  <a:close/>
                  <a:moveTo>
                    <a:pt x="0" y="12"/>
                  </a:moveTo>
                  <a:cubicBezTo>
                    <a:pt x="0" y="20"/>
                    <a:pt x="7" y="23"/>
                    <a:pt x="14" y="23"/>
                  </a:cubicBezTo>
                  <a:cubicBezTo>
                    <a:pt x="22" y="23"/>
                    <a:pt x="29" y="20"/>
                    <a:pt x="29" y="12"/>
                  </a:cubicBezTo>
                  <a:cubicBezTo>
                    <a:pt x="29" y="4"/>
                    <a:pt x="22" y="0"/>
                    <a:pt x="14" y="0"/>
                  </a:cubicBezTo>
                  <a:cubicBezTo>
                    <a:pt x="7" y="0"/>
                    <a:pt x="0" y="4"/>
                    <a:pt x="0" y="12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9" name="Freeform 38">
              <a:extLst>
                <a:ext uri="{FF2B5EF4-FFF2-40B4-BE49-F238E27FC236}">
                  <a16:creationId xmlns:a16="http://schemas.microsoft.com/office/drawing/2014/main" id="{C4BBFD8E-2CB7-1AD9-4087-B3F6BAB9637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2881" y="6066"/>
              <a:ext cx="449" cy="368"/>
            </a:xfrm>
            <a:custGeom>
              <a:avLst/>
              <a:gdLst>
                <a:gd name="T0" fmla="*/ 20 w 38"/>
                <a:gd name="T1" fmla="*/ 24 h 31"/>
                <a:gd name="T2" fmla="*/ 13 w 38"/>
                <a:gd name="T3" fmla="*/ 25 h 31"/>
                <a:gd name="T4" fmla="*/ 9 w 38"/>
                <a:gd name="T5" fmla="*/ 22 h 31"/>
                <a:gd name="T6" fmla="*/ 13 w 38"/>
                <a:gd name="T7" fmla="*/ 18 h 31"/>
                <a:gd name="T8" fmla="*/ 20 w 38"/>
                <a:gd name="T9" fmla="*/ 24 h 31"/>
                <a:gd name="T10" fmla="*/ 31 w 38"/>
                <a:gd name="T11" fmla="*/ 24 h 31"/>
                <a:gd name="T12" fmla="*/ 37 w 38"/>
                <a:gd name="T13" fmla="*/ 16 h 31"/>
                <a:gd name="T14" fmla="*/ 28 w 38"/>
                <a:gd name="T15" fmla="*/ 16 h 31"/>
                <a:gd name="T16" fmla="*/ 26 w 38"/>
                <a:gd name="T17" fmla="*/ 19 h 31"/>
                <a:gd name="T18" fmla="*/ 21 w 38"/>
                <a:gd name="T19" fmla="*/ 16 h 31"/>
                <a:gd name="T20" fmla="*/ 28 w 38"/>
                <a:gd name="T21" fmla="*/ 8 h 31"/>
                <a:gd name="T22" fmla="*/ 16 w 38"/>
                <a:gd name="T23" fmla="*/ 0 h 31"/>
                <a:gd name="T24" fmla="*/ 5 w 38"/>
                <a:gd name="T25" fmla="*/ 8 h 31"/>
                <a:gd name="T26" fmla="*/ 8 w 38"/>
                <a:gd name="T27" fmla="*/ 14 h 31"/>
                <a:gd name="T28" fmla="*/ 0 w 38"/>
                <a:gd name="T29" fmla="*/ 22 h 31"/>
                <a:gd name="T30" fmla="*/ 12 w 38"/>
                <a:gd name="T31" fmla="*/ 31 h 31"/>
                <a:gd name="T32" fmla="*/ 25 w 38"/>
                <a:gd name="T33" fmla="*/ 28 h 31"/>
                <a:gd name="T34" fmla="*/ 27 w 38"/>
                <a:gd name="T35" fmla="*/ 30 h 31"/>
                <a:gd name="T36" fmla="*/ 38 w 38"/>
                <a:gd name="T37" fmla="*/ 30 h 31"/>
                <a:gd name="T38" fmla="*/ 31 w 38"/>
                <a:gd name="T39" fmla="*/ 24 h 31"/>
                <a:gd name="T40" fmla="*/ 16 w 38"/>
                <a:gd name="T41" fmla="*/ 11 h 31"/>
                <a:gd name="T42" fmla="*/ 13 w 38"/>
                <a:gd name="T43" fmla="*/ 8 h 31"/>
                <a:gd name="T44" fmla="*/ 16 w 38"/>
                <a:gd name="T45" fmla="*/ 5 h 31"/>
                <a:gd name="T46" fmla="*/ 20 w 38"/>
                <a:gd name="T47" fmla="*/ 8 h 31"/>
                <a:gd name="T48" fmla="*/ 16 w 38"/>
                <a:gd name="T49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31">
                  <a:moveTo>
                    <a:pt x="20" y="24"/>
                  </a:moveTo>
                  <a:cubicBezTo>
                    <a:pt x="17" y="25"/>
                    <a:pt x="14" y="25"/>
                    <a:pt x="13" y="25"/>
                  </a:cubicBezTo>
                  <a:cubicBezTo>
                    <a:pt x="10" y="25"/>
                    <a:pt x="9" y="23"/>
                    <a:pt x="9" y="22"/>
                  </a:cubicBezTo>
                  <a:cubicBezTo>
                    <a:pt x="9" y="21"/>
                    <a:pt x="11" y="19"/>
                    <a:pt x="13" y="18"/>
                  </a:cubicBezTo>
                  <a:lnTo>
                    <a:pt x="20" y="24"/>
                  </a:lnTo>
                  <a:close/>
                  <a:moveTo>
                    <a:pt x="31" y="24"/>
                  </a:moveTo>
                  <a:cubicBezTo>
                    <a:pt x="33" y="22"/>
                    <a:pt x="35" y="19"/>
                    <a:pt x="37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7" y="18"/>
                    <a:pt x="27" y="18"/>
                    <a:pt x="26" y="19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4" y="14"/>
                    <a:pt x="28" y="13"/>
                    <a:pt x="28" y="8"/>
                  </a:cubicBezTo>
                  <a:cubicBezTo>
                    <a:pt x="28" y="4"/>
                    <a:pt x="24" y="0"/>
                    <a:pt x="16" y="0"/>
                  </a:cubicBezTo>
                  <a:cubicBezTo>
                    <a:pt x="8" y="0"/>
                    <a:pt x="5" y="5"/>
                    <a:pt x="5" y="8"/>
                  </a:cubicBezTo>
                  <a:cubicBezTo>
                    <a:pt x="5" y="10"/>
                    <a:pt x="7" y="12"/>
                    <a:pt x="8" y="14"/>
                  </a:cubicBezTo>
                  <a:cubicBezTo>
                    <a:pt x="5" y="15"/>
                    <a:pt x="0" y="17"/>
                    <a:pt x="0" y="22"/>
                  </a:cubicBezTo>
                  <a:cubicBezTo>
                    <a:pt x="0" y="27"/>
                    <a:pt x="5" y="31"/>
                    <a:pt x="12" y="31"/>
                  </a:cubicBezTo>
                  <a:cubicBezTo>
                    <a:pt x="16" y="31"/>
                    <a:pt x="20" y="30"/>
                    <a:pt x="25" y="28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38" y="30"/>
                    <a:pt x="38" y="30"/>
                    <a:pt x="38" y="30"/>
                  </a:cubicBezTo>
                  <a:lnTo>
                    <a:pt x="31" y="24"/>
                  </a:lnTo>
                  <a:close/>
                  <a:moveTo>
                    <a:pt x="16" y="11"/>
                  </a:moveTo>
                  <a:cubicBezTo>
                    <a:pt x="13" y="9"/>
                    <a:pt x="13" y="9"/>
                    <a:pt x="13" y="8"/>
                  </a:cubicBezTo>
                  <a:cubicBezTo>
                    <a:pt x="13" y="6"/>
                    <a:pt x="14" y="5"/>
                    <a:pt x="16" y="5"/>
                  </a:cubicBezTo>
                  <a:cubicBezTo>
                    <a:pt x="20" y="5"/>
                    <a:pt x="20" y="7"/>
                    <a:pt x="20" y="8"/>
                  </a:cubicBezTo>
                  <a:cubicBezTo>
                    <a:pt x="20" y="9"/>
                    <a:pt x="19" y="10"/>
                    <a:pt x="16" y="1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0" name="Freeform 39">
              <a:extLst>
                <a:ext uri="{FF2B5EF4-FFF2-40B4-BE49-F238E27FC236}">
                  <a16:creationId xmlns:a16="http://schemas.microsoft.com/office/drawing/2014/main" id="{A3CCB09D-FC09-EAB9-721B-FDA3B2440D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365" y="6078"/>
              <a:ext cx="428" cy="341"/>
            </a:xfrm>
            <a:custGeom>
              <a:avLst/>
              <a:gdLst>
                <a:gd name="T0" fmla="*/ 173 w 346"/>
                <a:gd name="T1" fmla="*/ 192 h 279"/>
                <a:gd name="T2" fmla="*/ 240 w 346"/>
                <a:gd name="T3" fmla="*/ 0 h 279"/>
                <a:gd name="T4" fmla="*/ 346 w 346"/>
                <a:gd name="T5" fmla="*/ 0 h 279"/>
                <a:gd name="T6" fmla="*/ 231 w 346"/>
                <a:gd name="T7" fmla="*/ 279 h 279"/>
                <a:gd name="T8" fmla="*/ 125 w 346"/>
                <a:gd name="T9" fmla="*/ 279 h 279"/>
                <a:gd name="T10" fmla="*/ 0 w 346"/>
                <a:gd name="T11" fmla="*/ 0 h 279"/>
                <a:gd name="T12" fmla="*/ 106 w 346"/>
                <a:gd name="T13" fmla="*/ 0 h 279"/>
                <a:gd name="T14" fmla="*/ 173 w 346"/>
                <a:gd name="T15" fmla="*/ 19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6" h="279">
                  <a:moveTo>
                    <a:pt x="173" y="192"/>
                  </a:moveTo>
                  <a:lnTo>
                    <a:pt x="240" y="0"/>
                  </a:lnTo>
                  <a:lnTo>
                    <a:pt x="346" y="0"/>
                  </a:lnTo>
                  <a:lnTo>
                    <a:pt x="231" y="279"/>
                  </a:lnTo>
                  <a:lnTo>
                    <a:pt x="125" y="279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73" y="192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1" name="Freeform 40">
              <a:extLst>
                <a:ext uri="{FF2B5EF4-FFF2-40B4-BE49-F238E27FC236}">
                  <a16:creationId xmlns:a16="http://schemas.microsoft.com/office/drawing/2014/main" id="{B353AB76-238E-107C-7D49-BC94D0D38E1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3853" y="6078"/>
              <a:ext cx="107" cy="341"/>
            </a:xfrm>
            <a:custGeom>
              <a:avLst/>
              <a:gdLst>
                <a:gd name="T0" fmla="*/ 87 w 87"/>
                <a:gd name="T1" fmla="*/ 0 h 279"/>
                <a:gd name="T2" fmla="*/ 0 w 87"/>
                <a:gd name="T3" fmla="*/ 0 h 279"/>
                <a:gd name="T4" fmla="*/ 0 w 87"/>
                <a:gd name="T5" fmla="*/ 58 h 279"/>
                <a:gd name="T6" fmla="*/ 87 w 87"/>
                <a:gd name="T7" fmla="*/ 58 h 279"/>
                <a:gd name="T8" fmla="*/ 87 w 87"/>
                <a:gd name="T9" fmla="*/ 0 h 279"/>
                <a:gd name="T10" fmla="*/ 87 w 87"/>
                <a:gd name="T11" fmla="*/ 77 h 279"/>
                <a:gd name="T12" fmla="*/ 0 w 87"/>
                <a:gd name="T13" fmla="*/ 77 h 279"/>
                <a:gd name="T14" fmla="*/ 0 w 87"/>
                <a:gd name="T15" fmla="*/ 279 h 279"/>
                <a:gd name="T16" fmla="*/ 87 w 87"/>
                <a:gd name="T17" fmla="*/ 279 h 279"/>
                <a:gd name="T18" fmla="*/ 87 w 87"/>
                <a:gd name="T19" fmla="*/ 7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279">
                  <a:moveTo>
                    <a:pt x="87" y="0"/>
                  </a:moveTo>
                  <a:lnTo>
                    <a:pt x="0" y="0"/>
                  </a:lnTo>
                  <a:lnTo>
                    <a:pt x="0" y="58"/>
                  </a:lnTo>
                  <a:lnTo>
                    <a:pt x="87" y="58"/>
                  </a:lnTo>
                  <a:lnTo>
                    <a:pt x="87" y="0"/>
                  </a:lnTo>
                  <a:close/>
                  <a:moveTo>
                    <a:pt x="87" y="77"/>
                  </a:moveTo>
                  <a:lnTo>
                    <a:pt x="0" y="77"/>
                  </a:lnTo>
                  <a:lnTo>
                    <a:pt x="0" y="279"/>
                  </a:lnTo>
                  <a:lnTo>
                    <a:pt x="87" y="279"/>
                  </a:lnTo>
                  <a:lnTo>
                    <a:pt x="87" y="7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2" name="Freeform 41">
              <a:extLst>
                <a:ext uri="{FF2B5EF4-FFF2-40B4-BE49-F238E27FC236}">
                  <a16:creationId xmlns:a16="http://schemas.microsoft.com/office/drawing/2014/main" id="{448DA50A-7E7D-38AB-2CEE-BFFB2A1B06E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029" y="6159"/>
              <a:ext cx="305" cy="275"/>
            </a:xfrm>
            <a:custGeom>
              <a:avLst/>
              <a:gdLst>
                <a:gd name="T0" fmla="*/ 16 w 26"/>
                <a:gd name="T1" fmla="*/ 7 h 23"/>
                <a:gd name="T2" fmla="*/ 13 w 26"/>
                <a:gd name="T3" fmla="*/ 5 h 23"/>
                <a:gd name="T4" fmla="*/ 10 w 26"/>
                <a:gd name="T5" fmla="*/ 7 h 23"/>
                <a:gd name="T6" fmla="*/ 13 w 26"/>
                <a:gd name="T7" fmla="*/ 8 h 23"/>
                <a:gd name="T8" fmla="*/ 26 w 26"/>
                <a:gd name="T9" fmla="*/ 16 h 23"/>
                <a:gd name="T10" fmla="*/ 22 w 26"/>
                <a:gd name="T11" fmla="*/ 21 h 23"/>
                <a:gd name="T12" fmla="*/ 13 w 26"/>
                <a:gd name="T13" fmla="*/ 23 h 23"/>
                <a:gd name="T14" fmla="*/ 3 w 26"/>
                <a:gd name="T15" fmla="*/ 20 h 23"/>
                <a:gd name="T16" fmla="*/ 0 w 26"/>
                <a:gd name="T17" fmla="*/ 16 h 23"/>
                <a:gd name="T18" fmla="*/ 9 w 26"/>
                <a:gd name="T19" fmla="*/ 16 h 23"/>
                <a:gd name="T20" fmla="*/ 10 w 26"/>
                <a:gd name="T21" fmla="*/ 17 h 23"/>
                <a:gd name="T22" fmla="*/ 14 w 26"/>
                <a:gd name="T23" fmla="*/ 18 h 23"/>
                <a:gd name="T24" fmla="*/ 17 w 26"/>
                <a:gd name="T25" fmla="*/ 17 h 23"/>
                <a:gd name="T26" fmla="*/ 14 w 26"/>
                <a:gd name="T27" fmla="*/ 15 h 23"/>
                <a:gd name="T28" fmla="*/ 1 w 26"/>
                <a:gd name="T29" fmla="*/ 7 h 23"/>
                <a:gd name="T30" fmla="*/ 13 w 26"/>
                <a:gd name="T31" fmla="*/ 0 h 23"/>
                <a:gd name="T32" fmla="*/ 22 w 26"/>
                <a:gd name="T33" fmla="*/ 2 h 23"/>
                <a:gd name="T34" fmla="*/ 26 w 26"/>
                <a:gd name="T35" fmla="*/ 7 h 23"/>
                <a:gd name="T36" fmla="*/ 16 w 26"/>
                <a:gd name="T37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3">
                  <a:moveTo>
                    <a:pt x="16" y="7"/>
                  </a:moveTo>
                  <a:cubicBezTo>
                    <a:pt x="16" y="6"/>
                    <a:pt x="16" y="5"/>
                    <a:pt x="13" y="5"/>
                  </a:cubicBezTo>
                  <a:cubicBezTo>
                    <a:pt x="12" y="5"/>
                    <a:pt x="10" y="5"/>
                    <a:pt x="10" y="7"/>
                  </a:cubicBezTo>
                  <a:cubicBezTo>
                    <a:pt x="10" y="8"/>
                    <a:pt x="11" y="8"/>
                    <a:pt x="13" y="8"/>
                  </a:cubicBezTo>
                  <a:cubicBezTo>
                    <a:pt x="22" y="10"/>
                    <a:pt x="26" y="11"/>
                    <a:pt x="26" y="16"/>
                  </a:cubicBezTo>
                  <a:cubicBezTo>
                    <a:pt x="26" y="18"/>
                    <a:pt x="25" y="20"/>
                    <a:pt x="22" y="21"/>
                  </a:cubicBezTo>
                  <a:cubicBezTo>
                    <a:pt x="20" y="22"/>
                    <a:pt x="16" y="23"/>
                    <a:pt x="13" y="23"/>
                  </a:cubicBezTo>
                  <a:cubicBezTo>
                    <a:pt x="12" y="23"/>
                    <a:pt x="6" y="23"/>
                    <a:pt x="3" y="20"/>
                  </a:cubicBezTo>
                  <a:cubicBezTo>
                    <a:pt x="1" y="19"/>
                    <a:pt x="0" y="17"/>
                    <a:pt x="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0" y="17"/>
                    <a:pt x="10" y="17"/>
                  </a:cubicBezTo>
                  <a:cubicBezTo>
                    <a:pt x="11" y="18"/>
                    <a:pt x="12" y="18"/>
                    <a:pt x="14" y="18"/>
                  </a:cubicBezTo>
                  <a:cubicBezTo>
                    <a:pt x="15" y="18"/>
                    <a:pt x="17" y="18"/>
                    <a:pt x="17" y="17"/>
                  </a:cubicBezTo>
                  <a:cubicBezTo>
                    <a:pt x="17" y="15"/>
                    <a:pt x="16" y="15"/>
                    <a:pt x="14" y="15"/>
                  </a:cubicBezTo>
                  <a:cubicBezTo>
                    <a:pt x="5" y="13"/>
                    <a:pt x="1" y="12"/>
                    <a:pt x="1" y="7"/>
                  </a:cubicBezTo>
                  <a:cubicBezTo>
                    <a:pt x="1" y="1"/>
                    <a:pt x="9" y="0"/>
                    <a:pt x="13" y="0"/>
                  </a:cubicBezTo>
                  <a:cubicBezTo>
                    <a:pt x="16" y="0"/>
                    <a:pt x="20" y="1"/>
                    <a:pt x="22" y="2"/>
                  </a:cubicBezTo>
                  <a:cubicBezTo>
                    <a:pt x="25" y="4"/>
                    <a:pt x="25" y="6"/>
                    <a:pt x="26" y="7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3" name="Freeform 42">
              <a:extLst>
                <a:ext uri="{FF2B5EF4-FFF2-40B4-BE49-F238E27FC236}">
                  <a16:creationId xmlns:a16="http://schemas.microsoft.com/office/drawing/2014/main" id="{32C0BA7F-4524-3138-2453-5CCE9C51A08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397" y="6174"/>
              <a:ext cx="332" cy="260"/>
            </a:xfrm>
            <a:custGeom>
              <a:avLst/>
              <a:gdLst>
                <a:gd name="T0" fmla="*/ 19 w 28"/>
                <a:gd name="T1" fmla="*/ 21 h 22"/>
                <a:gd name="T2" fmla="*/ 19 w 28"/>
                <a:gd name="T3" fmla="*/ 19 h 22"/>
                <a:gd name="T4" fmla="*/ 10 w 28"/>
                <a:gd name="T5" fmla="*/ 22 h 22"/>
                <a:gd name="T6" fmla="*/ 2 w 28"/>
                <a:gd name="T7" fmla="*/ 19 h 22"/>
                <a:gd name="T8" fmla="*/ 0 w 28"/>
                <a:gd name="T9" fmla="*/ 14 h 22"/>
                <a:gd name="T10" fmla="*/ 0 w 28"/>
                <a:gd name="T11" fmla="*/ 0 h 22"/>
                <a:gd name="T12" fmla="*/ 9 w 28"/>
                <a:gd name="T13" fmla="*/ 0 h 22"/>
                <a:gd name="T14" fmla="*/ 9 w 28"/>
                <a:gd name="T15" fmla="*/ 12 h 22"/>
                <a:gd name="T16" fmla="*/ 14 w 28"/>
                <a:gd name="T17" fmla="*/ 16 h 22"/>
                <a:gd name="T18" fmla="*/ 19 w 28"/>
                <a:gd name="T19" fmla="*/ 12 h 22"/>
                <a:gd name="T20" fmla="*/ 19 w 28"/>
                <a:gd name="T21" fmla="*/ 0 h 22"/>
                <a:gd name="T22" fmla="*/ 28 w 28"/>
                <a:gd name="T23" fmla="*/ 0 h 22"/>
                <a:gd name="T24" fmla="*/ 28 w 28"/>
                <a:gd name="T25" fmla="*/ 21 h 22"/>
                <a:gd name="T26" fmla="*/ 19 w 28"/>
                <a:gd name="T2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22">
                  <a:moveTo>
                    <a:pt x="19" y="21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18" y="20"/>
                    <a:pt x="15" y="22"/>
                    <a:pt x="10" y="22"/>
                  </a:cubicBezTo>
                  <a:cubicBezTo>
                    <a:pt x="8" y="22"/>
                    <a:pt x="4" y="22"/>
                    <a:pt x="2" y="19"/>
                  </a:cubicBezTo>
                  <a:cubicBezTo>
                    <a:pt x="0" y="17"/>
                    <a:pt x="0" y="15"/>
                    <a:pt x="0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5"/>
                    <a:pt x="12" y="16"/>
                    <a:pt x="14" y="16"/>
                  </a:cubicBezTo>
                  <a:cubicBezTo>
                    <a:pt x="16" y="16"/>
                    <a:pt x="19" y="15"/>
                    <a:pt x="19" y="1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21"/>
                    <a:pt x="28" y="21"/>
                    <a:pt x="28" y="21"/>
                  </a:cubicBezTo>
                  <a:lnTo>
                    <a:pt x="19" y="2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4" name="Freeform 43">
              <a:extLst>
                <a:ext uri="{FF2B5EF4-FFF2-40B4-BE49-F238E27FC236}">
                  <a16:creationId xmlns:a16="http://schemas.microsoft.com/office/drawing/2014/main" id="{F1C30D38-E931-452E-16F8-15E4A44F7F0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4777" y="6159"/>
              <a:ext cx="353" cy="275"/>
            </a:xfrm>
            <a:custGeom>
              <a:avLst/>
              <a:gdLst>
                <a:gd name="T0" fmla="*/ 21 w 30"/>
                <a:gd name="T1" fmla="*/ 22 h 23"/>
                <a:gd name="T2" fmla="*/ 20 w 30"/>
                <a:gd name="T3" fmla="*/ 20 h 23"/>
                <a:gd name="T4" fmla="*/ 10 w 30"/>
                <a:gd name="T5" fmla="*/ 23 h 23"/>
                <a:gd name="T6" fmla="*/ 0 w 30"/>
                <a:gd name="T7" fmla="*/ 16 h 23"/>
                <a:gd name="T8" fmla="*/ 16 w 30"/>
                <a:gd name="T9" fmla="*/ 9 h 23"/>
                <a:gd name="T10" fmla="*/ 20 w 30"/>
                <a:gd name="T11" fmla="*/ 7 h 23"/>
                <a:gd name="T12" fmla="*/ 16 w 30"/>
                <a:gd name="T13" fmla="*/ 5 h 23"/>
                <a:gd name="T14" fmla="*/ 11 w 30"/>
                <a:gd name="T15" fmla="*/ 8 h 23"/>
                <a:gd name="T16" fmla="*/ 2 w 30"/>
                <a:gd name="T17" fmla="*/ 8 h 23"/>
                <a:gd name="T18" fmla="*/ 16 w 30"/>
                <a:gd name="T19" fmla="*/ 0 h 23"/>
                <a:gd name="T20" fmla="*/ 29 w 30"/>
                <a:gd name="T21" fmla="*/ 7 h 23"/>
                <a:gd name="T22" fmla="*/ 29 w 30"/>
                <a:gd name="T23" fmla="*/ 20 h 23"/>
                <a:gd name="T24" fmla="*/ 30 w 30"/>
                <a:gd name="T25" fmla="*/ 22 h 23"/>
                <a:gd name="T26" fmla="*/ 30 w 30"/>
                <a:gd name="T27" fmla="*/ 22 h 23"/>
                <a:gd name="T28" fmla="*/ 21 w 30"/>
                <a:gd name="T29" fmla="*/ 22 h 23"/>
                <a:gd name="T30" fmla="*/ 20 w 30"/>
                <a:gd name="T31" fmla="*/ 13 h 23"/>
                <a:gd name="T32" fmla="*/ 15 w 30"/>
                <a:gd name="T33" fmla="*/ 14 h 23"/>
                <a:gd name="T34" fmla="*/ 10 w 30"/>
                <a:gd name="T35" fmla="*/ 16 h 23"/>
                <a:gd name="T36" fmla="*/ 13 w 30"/>
                <a:gd name="T37" fmla="*/ 18 h 23"/>
                <a:gd name="T38" fmla="*/ 20 w 30"/>
                <a:gd name="T39" fmla="*/ 14 h 23"/>
                <a:gd name="T40" fmla="*/ 20 w 30"/>
                <a:gd name="T41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" h="23">
                  <a:moveTo>
                    <a:pt x="21" y="22"/>
                  </a:moveTo>
                  <a:cubicBezTo>
                    <a:pt x="20" y="21"/>
                    <a:pt x="20" y="21"/>
                    <a:pt x="20" y="20"/>
                  </a:cubicBezTo>
                  <a:cubicBezTo>
                    <a:pt x="18" y="21"/>
                    <a:pt x="16" y="23"/>
                    <a:pt x="10" y="23"/>
                  </a:cubicBezTo>
                  <a:cubicBezTo>
                    <a:pt x="6" y="23"/>
                    <a:pt x="0" y="22"/>
                    <a:pt x="0" y="16"/>
                  </a:cubicBezTo>
                  <a:cubicBezTo>
                    <a:pt x="0" y="11"/>
                    <a:pt x="6" y="10"/>
                    <a:pt x="16" y="9"/>
                  </a:cubicBezTo>
                  <a:cubicBezTo>
                    <a:pt x="18" y="9"/>
                    <a:pt x="20" y="9"/>
                    <a:pt x="20" y="7"/>
                  </a:cubicBezTo>
                  <a:cubicBezTo>
                    <a:pt x="20" y="5"/>
                    <a:pt x="17" y="5"/>
                    <a:pt x="16" y="5"/>
                  </a:cubicBezTo>
                  <a:cubicBezTo>
                    <a:pt x="11" y="5"/>
                    <a:pt x="10" y="6"/>
                    <a:pt x="1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5"/>
                    <a:pt x="3" y="0"/>
                    <a:pt x="16" y="0"/>
                  </a:cubicBezTo>
                  <a:cubicBezTo>
                    <a:pt x="22" y="0"/>
                    <a:pt x="29" y="2"/>
                    <a:pt x="29" y="7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1"/>
                    <a:pt x="30" y="22"/>
                  </a:cubicBezTo>
                  <a:cubicBezTo>
                    <a:pt x="30" y="22"/>
                    <a:pt x="30" y="22"/>
                    <a:pt x="30" y="22"/>
                  </a:cubicBezTo>
                  <a:lnTo>
                    <a:pt x="21" y="22"/>
                  </a:lnTo>
                  <a:close/>
                  <a:moveTo>
                    <a:pt x="20" y="13"/>
                  </a:moveTo>
                  <a:cubicBezTo>
                    <a:pt x="18" y="13"/>
                    <a:pt x="18" y="13"/>
                    <a:pt x="15" y="14"/>
                  </a:cubicBezTo>
                  <a:cubicBezTo>
                    <a:pt x="12" y="14"/>
                    <a:pt x="10" y="15"/>
                    <a:pt x="10" y="16"/>
                  </a:cubicBezTo>
                  <a:cubicBezTo>
                    <a:pt x="10" y="18"/>
                    <a:pt x="12" y="18"/>
                    <a:pt x="13" y="18"/>
                  </a:cubicBezTo>
                  <a:cubicBezTo>
                    <a:pt x="16" y="18"/>
                    <a:pt x="20" y="17"/>
                    <a:pt x="20" y="14"/>
                  </a:cubicBezTo>
                  <a:lnTo>
                    <a:pt x="20" y="1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5" name="Rectangle 44">
              <a:extLst>
                <a:ext uri="{FF2B5EF4-FFF2-40B4-BE49-F238E27FC236}">
                  <a16:creationId xmlns:a16="http://schemas.microsoft.com/office/drawing/2014/main" id="{B81E8626-FC9A-DFCB-5020-D9D59F5098E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187" y="6078"/>
              <a:ext cx="107" cy="34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6" name="Freeform 45">
              <a:extLst>
                <a:ext uri="{FF2B5EF4-FFF2-40B4-BE49-F238E27FC236}">
                  <a16:creationId xmlns:a16="http://schemas.microsoft.com/office/drawing/2014/main" id="{D4194A27-ABFA-0EFD-3736-A5470F90A7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78" y="3856"/>
              <a:ext cx="2025" cy="1938"/>
            </a:xfrm>
            <a:custGeom>
              <a:avLst/>
              <a:gdLst>
                <a:gd name="T0" fmla="*/ 171 w 171"/>
                <a:gd name="T1" fmla="*/ 0 h 164"/>
                <a:gd name="T2" fmla="*/ 152 w 171"/>
                <a:gd name="T3" fmla="*/ 0 h 164"/>
                <a:gd name="T4" fmla="*/ 1 w 171"/>
                <a:gd name="T5" fmla="*/ 0 h 164"/>
                <a:gd name="T6" fmla="*/ 1 w 171"/>
                <a:gd name="T7" fmla="*/ 38 h 164"/>
                <a:gd name="T8" fmla="*/ 131 w 171"/>
                <a:gd name="T9" fmla="*/ 38 h 164"/>
                <a:gd name="T10" fmla="*/ 88 w 171"/>
                <a:gd name="T11" fmla="*/ 80 h 164"/>
                <a:gd name="T12" fmla="*/ 90 w 171"/>
                <a:gd name="T13" fmla="*/ 50 h 164"/>
                <a:gd name="T14" fmla="*/ 50 w 171"/>
                <a:gd name="T15" fmla="*/ 50 h 164"/>
                <a:gd name="T16" fmla="*/ 31 w 171"/>
                <a:gd name="T17" fmla="*/ 112 h 164"/>
                <a:gd name="T18" fmla="*/ 0 w 171"/>
                <a:gd name="T19" fmla="*/ 124 h 164"/>
                <a:gd name="T20" fmla="*/ 0 w 171"/>
                <a:gd name="T21" fmla="*/ 164 h 164"/>
                <a:gd name="T22" fmla="*/ 60 w 171"/>
                <a:gd name="T23" fmla="*/ 140 h 164"/>
                <a:gd name="T24" fmla="*/ 76 w 171"/>
                <a:gd name="T25" fmla="*/ 117 h 164"/>
                <a:gd name="T26" fmla="*/ 76 w 171"/>
                <a:gd name="T27" fmla="*/ 119 h 164"/>
                <a:gd name="T28" fmla="*/ 142 w 171"/>
                <a:gd name="T29" fmla="*/ 93 h 164"/>
                <a:gd name="T30" fmla="*/ 171 w 171"/>
                <a:gd name="T31" fmla="*/ 18 h 164"/>
                <a:gd name="T32" fmla="*/ 171 w 171"/>
                <a:gd name="T3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" h="164">
                  <a:moveTo>
                    <a:pt x="171" y="0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99" y="38"/>
                    <a:pt x="131" y="38"/>
                  </a:cubicBezTo>
                  <a:cubicBezTo>
                    <a:pt x="127" y="54"/>
                    <a:pt x="116" y="75"/>
                    <a:pt x="88" y="80"/>
                  </a:cubicBezTo>
                  <a:cubicBezTo>
                    <a:pt x="90" y="63"/>
                    <a:pt x="90" y="51"/>
                    <a:pt x="9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61"/>
                    <a:pt x="47" y="95"/>
                    <a:pt x="31" y="112"/>
                  </a:cubicBezTo>
                  <a:cubicBezTo>
                    <a:pt x="23" y="120"/>
                    <a:pt x="13" y="124"/>
                    <a:pt x="0" y="12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24" y="164"/>
                    <a:pt x="45" y="156"/>
                    <a:pt x="60" y="140"/>
                  </a:cubicBezTo>
                  <a:cubicBezTo>
                    <a:pt x="67" y="133"/>
                    <a:pt x="72" y="125"/>
                    <a:pt x="76" y="117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103" y="119"/>
                    <a:pt x="125" y="110"/>
                    <a:pt x="142" y="93"/>
                  </a:cubicBezTo>
                  <a:cubicBezTo>
                    <a:pt x="171" y="64"/>
                    <a:pt x="171" y="20"/>
                    <a:pt x="171" y="18"/>
                  </a:cubicBezTo>
                  <a:lnTo>
                    <a:pt x="171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7" name="Freeform 46">
              <a:extLst>
                <a:ext uri="{FF2B5EF4-FFF2-40B4-BE49-F238E27FC236}">
                  <a16:creationId xmlns:a16="http://schemas.microsoft.com/office/drawing/2014/main" id="{3CA3E4DB-8D0F-47EB-F0FF-486EDA67BF1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03" y="3916"/>
              <a:ext cx="1977" cy="1866"/>
            </a:xfrm>
            <a:custGeom>
              <a:avLst/>
              <a:gdLst>
                <a:gd name="T0" fmla="*/ 153 w 167"/>
                <a:gd name="T1" fmla="*/ 38 h 158"/>
                <a:gd name="T2" fmla="*/ 124 w 167"/>
                <a:gd name="T3" fmla="*/ 8 h 158"/>
                <a:gd name="T4" fmla="*/ 125 w 167"/>
                <a:gd name="T5" fmla="*/ 0 h 158"/>
                <a:gd name="T6" fmla="*/ 0 w 167"/>
                <a:gd name="T7" fmla="*/ 0 h 158"/>
                <a:gd name="T8" fmla="*/ 0 w 167"/>
                <a:gd name="T9" fmla="*/ 38 h 158"/>
                <a:gd name="T10" fmla="*/ 129 w 167"/>
                <a:gd name="T11" fmla="*/ 38 h 158"/>
                <a:gd name="T12" fmla="*/ 109 w 167"/>
                <a:gd name="T13" fmla="*/ 86 h 158"/>
                <a:gd name="T14" fmla="*/ 17 w 167"/>
                <a:gd name="T15" fmla="*/ 120 h 158"/>
                <a:gd name="T16" fmla="*/ 17 w 167"/>
                <a:gd name="T17" fmla="*/ 158 h 158"/>
                <a:gd name="T18" fmla="*/ 138 w 167"/>
                <a:gd name="T19" fmla="*/ 110 h 158"/>
                <a:gd name="T20" fmla="*/ 167 w 167"/>
                <a:gd name="T21" fmla="*/ 34 h 158"/>
                <a:gd name="T22" fmla="*/ 153 w 167"/>
                <a:gd name="T23" fmla="*/ 3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58">
                  <a:moveTo>
                    <a:pt x="153" y="38"/>
                  </a:moveTo>
                  <a:cubicBezTo>
                    <a:pt x="137" y="38"/>
                    <a:pt x="124" y="24"/>
                    <a:pt x="124" y="8"/>
                  </a:cubicBezTo>
                  <a:cubicBezTo>
                    <a:pt x="124" y="5"/>
                    <a:pt x="124" y="3"/>
                    <a:pt x="1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99" y="38"/>
                    <a:pt x="129" y="38"/>
                  </a:cubicBezTo>
                  <a:cubicBezTo>
                    <a:pt x="127" y="51"/>
                    <a:pt x="122" y="70"/>
                    <a:pt x="109" y="86"/>
                  </a:cubicBezTo>
                  <a:cubicBezTo>
                    <a:pt x="91" y="108"/>
                    <a:pt x="59" y="120"/>
                    <a:pt x="17" y="120"/>
                  </a:cubicBezTo>
                  <a:cubicBezTo>
                    <a:pt x="17" y="158"/>
                    <a:pt x="17" y="158"/>
                    <a:pt x="17" y="158"/>
                  </a:cubicBezTo>
                  <a:cubicBezTo>
                    <a:pt x="70" y="158"/>
                    <a:pt x="113" y="141"/>
                    <a:pt x="138" y="110"/>
                  </a:cubicBezTo>
                  <a:cubicBezTo>
                    <a:pt x="160" y="84"/>
                    <a:pt x="166" y="53"/>
                    <a:pt x="167" y="34"/>
                  </a:cubicBezTo>
                  <a:cubicBezTo>
                    <a:pt x="163" y="36"/>
                    <a:pt x="158" y="38"/>
                    <a:pt x="153" y="38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8" name="Freeform 47">
              <a:extLst>
                <a:ext uri="{FF2B5EF4-FFF2-40B4-BE49-F238E27FC236}">
                  <a16:creationId xmlns:a16="http://schemas.microsoft.com/office/drawing/2014/main" id="{4DE2BD2F-3ECC-024B-4499-68447BA56E9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216" y="3692"/>
              <a:ext cx="631" cy="613"/>
            </a:xfrm>
            <a:custGeom>
              <a:avLst/>
              <a:gdLst>
                <a:gd name="T0" fmla="*/ 27 w 53"/>
                <a:gd name="T1" fmla="*/ 0 h 52"/>
                <a:gd name="T2" fmla="*/ 0 w 53"/>
                <a:gd name="T3" fmla="*/ 26 h 52"/>
                <a:gd name="T4" fmla="*/ 27 w 53"/>
                <a:gd name="T5" fmla="*/ 52 h 52"/>
                <a:gd name="T6" fmla="*/ 53 w 53"/>
                <a:gd name="T7" fmla="*/ 26 h 52"/>
                <a:gd name="T8" fmla="*/ 27 w 53"/>
                <a:gd name="T9" fmla="*/ 0 h 52"/>
                <a:gd name="T10" fmla="*/ 27 w 53"/>
                <a:gd name="T11" fmla="*/ 41 h 52"/>
                <a:gd name="T12" fmla="*/ 11 w 53"/>
                <a:gd name="T13" fmla="*/ 26 h 52"/>
                <a:gd name="T14" fmla="*/ 27 w 53"/>
                <a:gd name="T15" fmla="*/ 10 h 52"/>
                <a:gd name="T16" fmla="*/ 42 w 53"/>
                <a:gd name="T17" fmla="*/ 26 h 52"/>
                <a:gd name="T18" fmla="*/ 27 w 53"/>
                <a:gd name="T19" fmla="*/ 4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52">
                  <a:moveTo>
                    <a:pt x="27" y="0"/>
                  </a:moveTo>
                  <a:cubicBezTo>
                    <a:pt x="12" y="0"/>
                    <a:pt x="0" y="11"/>
                    <a:pt x="0" y="26"/>
                  </a:cubicBezTo>
                  <a:cubicBezTo>
                    <a:pt x="0" y="40"/>
                    <a:pt x="12" y="52"/>
                    <a:pt x="27" y="52"/>
                  </a:cubicBezTo>
                  <a:cubicBezTo>
                    <a:pt x="41" y="52"/>
                    <a:pt x="53" y="40"/>
                    <a:pt x="53" y="26"/>
                  </a:cubicBezTo>
                  <a:cubicBezTo>
                    <a:pt x="53" y="11"/>
                    <a:pt x="41" y="0"/>
                    <a:pt x="27" y="0"/>
                  </a:cubicBezTo>
                  <a:close/>
                  <a:moveTo>
                    <a:pt x="27" y="41"/>
                  </a:moveTo>
                  <a:cubicBezTo>
                    <a:pt x="18" y="41"/>
                    <a:pt x="11" y="34"/>
                    <a:pt x="11" y="26"/>
                  </a:cubicBezTo>
                  <a:cubicBezTo>
                    <a:pt x="11" y="17"/>
                    <a:pt x="18" y="10"/>
                    <a:pt x="27" y="10"/>
                  </a:cubicBezTo>
                  <a:cubicBezTo>
                    <a:pt x="35" y="10"/>
                    <a:pt x="42" y="17"/>
                    <a:pt x="42" y="26"/>
                  </a:cubicBezTo>
                  <a:cubicBezTo>
                    <a:pt x="42" y="34"/>
                    <a:pt x="35" y="41"/>
                    <a:pt x="27" y="4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9" name="Freeform 48">
              <a:extLst>
                <a:ext uri="{FF2B5EF4-FFF2-40B4-BE49-F238E27FC236}">
                  <a16:creationId xmlns:a16="http://schemas.microsoft.com/office/drawing/2014/main" id="{E0A54B9C-D3E7-9493-D0D4-C48371A1460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221" y="3868"/>
              <a:ext cx="2052" cy="1947"/>
            </a:xfrm>
            <a:custGeom>
              <a:avLst/>
              <a:gdLst>
                <a:gd name="T0" fmla="*/ 134 w 173"/>
                <a:gd name="T1" fmla="*/ 0 h 165"/>
                <a:gd name="T2" fmla="*/ 75 w 173"/>
                <a:gd name="T3" fmla="*/ 25 h 165"/>
                <a:gd name="T4" fmla="*/ 34 w 173"/>
                <a:gd name="T5" fmla="*/ 44 h 165"/>
                <a:gd name="T6" fmla="*/ 0 w 173"/>
                <a:gd name="T7" fmla="*/ 44 h 165"/>
                <a:gd name="T8" fmla="*/ 0 w 173"/>
                <a:gd name="T9" fmla="*/ 84 h 165"/>
                <a:gd name="T10" fmla="*/ 39 w 173"/>
                <a:gd name="T11" fmla="*/ 84 h 165"/>
                <a:gd name="T12" fmla="*/ 72 w 173"/>
                <a:gd name="T13" fmla="*/ 73 h 165"/>
                <a:gd name="T14" fmla="*/ 72 w 173"/>
                <a:gd name="T15" fmla="*/ 165 h 165"/>
                <a:gd name="T16" fmla="*/ 112 w 173"/>
                <a:gd name="T17" fmla="*/ 165 h 165"/>
                <a:gd name="T18" fmla="*/ 112 w 173"/>
                <a:gd name="T19" fmla="*/ 51 h 165"/>
                <a:gd name="T20" fmla="*/ 140 w 173"/>
                <a:gd name="T21" fmla="*/ 40 h 165"/>
                <a:gd name="T22" fmla="*/ 173 w 173"/>
                <a:gd name="T23" fmla="*/ 40 h 165"/>
                <a:gd name="T24" fmla="*/ 173 w 173"/>
                <a:gd name="T25" fmla="*/ 0 h 165"/>
                <a:gd name="T26" fmla="*/ 134 w 173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165">
                  <a:moveTo>
                    <a:pt x="134" y="0"/>
                  </a:moveTo>
                  <a:cubicBezTo>
                    <a:pt x="123" y="0"/>
                    <a:pt x="109" y="7"/>
                    <a:pt x="75" y="25"/>
                  </a:cubicBezTo>
                  <a:cubicBezTo>
                    <a:pt x="62" y="32"/>
                    <a:pt x="42" y="44"/>
                    <a:pt x="34" y="44"/>
                  </a:cubicBezTo>
                  <a:cubicBezTo>
                    <a:pt x="26" y="44"/>
                    <a:pt x="0" y="44"/>
                    <a:pt x="0" y="4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47" y="84"/>
                    <a:pt x="55" y="81"/>
                    <a:pt x="72" y="73"/>
                  </a:cubicBezTo>
                  <a:cubicBezTo>
                    <a:pt x="72" y="165"/>
                    <a:pt x="72" y="165"/>
                    <a:pt x="72" y="165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22" y="46"/>
                    <a:pt x="133" y="40"/>
                    <a:pt x="140" y="40"/>
                  </a:cubicBezTo>
                  <a:cubicBezTo>
                    <a:pt x="147" y="40"/>
                    <a:pt x="173" y="40"/>
                    <a:pt x="173" y="40"/>
                  </a:cubicBezTo>
                  <a:cubicBezTo>
                    <a:pt x="173" y="0"/>
                    <a:pt x="173" y="0"/>
                    <a:pt x="173" y="0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0" name="Freeform 49">
              <a:extLst>
                <a:ext uri="{FF2B5EF4-FFF2-40B4-BE49-F238E27FC236}">
                  <a16:creationId xmlns:a16="http://schemas.microsoft.com/office/drawing/2014/main" id="{9E30AD74-941A-9BEA-A9B0-AF19E9F2E93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593" y="3809"/>
              <a:ext cx="1573" cy="2006"/>
            </a:xfrm>
            <a:custGeom>
              <a:avLst/>
              <a:gdLst>
                <a:gd name="T0" fmla="*/ 394 w 1278"/>
                <a:gd name="T1" fmla="*/ 0 h 1635"/>
                <a:gd name="T2" fmla="*/ 0 w 1278"/>
                <a:gd name="T3" fmla="*/ 0 h 1635"/>
                <a:gd name="T4" fmla="*/ 0 w 1278"/>
                <a:gd name="T5" fmla="*/ 1635 h 1635"/>
                <a:gd name="T6" fmla="*/ 394 w 1278"/>
                <a:gd name="T7" fmla="*/ 1635 h 1635"/>
                <a:gd name="T8" fmla="*/ 394 w 1278"/>
                <a:gd name="T9" fmla="*/ 865 h 1635"/>
                <a:gd name="T10" fmla="*/ 1278 w 1278"/>
                <a:gd name="T11" fmla="*/ 981 h 1635"/>
                <a:gd name="T12" fmla="*/ 1278 w 1278"/>
                <a:gd name="T13" fmla="*/ 596 h 1635"/>
                <a:gd name="T14" fmla="*/ 394 w 1278"/>
                <a:gd name="T15" fmla="*/ 481 h 1635"/>
                <a:gd name="T16" fmla="*/ 394 w 1278"/>
                <a:gd name="T17" fmla="*/ 0 h 1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8" h="1635">
                  <a:moveTo>
                    <a:pt x="394" y="0"/>
                  </a:moveTo>
                  <a:lnTo>
                    <a:pt x="0" y="0"/>
                  </a:lnTo>
                  <a:lnTo>
                    <a:pt x="0" y="1635"/>
                  </a:lnTo>
                  <a:lnTo>
                    <a:pt x="394" y="1635"/>
                  </a:lnTo>
                  <a:lnTo>
                    <a:pt x="394" y="865"/>
                  </a:lnTo>
                  <a:lnTo>
                    <a:pt x="1278" y="981"/>
                  </a:lnTo>
                  <a:lnTo>
                    <a:pt x="1278" y="596"/>
                  </a:lnTo>
                  <a:lnTo>
                    <a:pt x="394" y="481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1" name="Rectangle 50">
              <a:extLst>
                <a:ext uri="{FF2B5EF4-FFF2-40B4-BE49-F238E27FC236}">
                  <a16:creationId xmlns:a16="http://schemas.microsoft.com/office/drawing/2014/main" id="{526CACD6-0C64-A1EF-6F0B-F3310E99A11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526" y="3773"/>
              <a:ext cx="379" cy="32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2" name="Rectangle 51">
              <a:extLst>
                <a:ext uri="{FF2B5EF4-FFF2-40B4-BE49-F238E27FC236}">
                  <a16:creationId xmlns:a16="http://schemas.microsoft.com/office/drawing/2014/main" id="{D8388A2D-BE07-534C-0FAD-480E338CF9F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974" y="3773"/>
              <a:ext cx="368" cy="32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3" name="Rectangle 52">
              <a:extLst>
                <a:ext uri="{FF2B5EF4-FFF2-40B4-BE49-F238E27FC236}">
                  <a16:creationId xmlns:a16="http://schemas.microsoft.com/office/drawing/2014/main" id="{7BA103D0-B871-1EAF-ADD8-232B2D7FF33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07" y="3833"/>
              <a:ext cx="1761" cy="45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4" name="Freeform 53">
              <a:extLst>
                <a:ext uri="{FF2B5EF4-FFF2-40B4-BE49-F238E27FC236}">
                  <a16:creationId xmlns:a16="http://schemas.microsoft.com/office/drawing/2014/main" id="{71A20AB6-2513-E8CE-3B98-07562D93722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976" y="4481"/>
              <a:ext cx="2000" cy="1277"/>
            </a:xfrm>
            <a:custGeom>
              <a:avLst/>
              <a:gdLst>
                <a:gd name="T0" fmla="*/ 150 w 169"/>
                <a:gd name="T1" fmla="*/ 0 h 108"/>
                <a:gd name="T2" fmla="*/ 0 w 169"/>
                <a:gd name="T3" fmla="*/ 0 h 108"/>
                <a:gd name="T4" fmla="*/ 0 w 169"/>
                <a:gd name="T5" fmla="*/ 38 h 108"/>
                <a:gd name="T6" fmla="*/ 127 w 169"/>
                <a:gd name="T7" fmla="*/ 38 h 108"/>
                <a:gd name="T8" fmla="*/ 38 w 169"/>
                <a:gd name="T9" fmla="*/ 71 h 108"/>
                <a:gd name="T10" fmla="*/ 13 w 169"/>
                <a:gd name="T11" fmla="*/ 71 h 108"/>
                <a:gd name="T12" fmla="*/ 13 w 169"/>
                <a:gd name="T13" fmla="*/ 108 h 108"/>
                <a:gd name="T14" fmla="*/ 38 w 169"/>
                <a:gd name="T15" fmla="*/ 108 h 108"/>
                <a:gd name="T16" fmla="*/ 169 w 169"/>
                <a:gd name="T17" fmla="*/ 19 h 108"/>
                <a:gd name="T18" fmla="*/ 169 w 169"/>
                <a:gd name="T19" fmla="*/ 0 h 108"/>
                <a:gd name="T20" fmla="*/ 150 w 169"/>
                <a:gd name="T2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" h="108">
                  <a:moveTo>
                    <a:pt x="15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93" y="38"/>
                    <a:pt x="127" y="38"/>
                  </a:cubicBezTo>
                  <a:cubicBezTo>
                    <a:pt x="116" y="60"/>
                    <a:pt x="87" y="71"/>
                    <a:pt x="38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108"/>
                    <a:pt x="13" y="108"/>
                    <a:pt x="13" y="108"/>
                  </a:cubicBezTo>
                  <a:cubicBezTo>
                    <a:pt x="38" y="108"/>
                    <a:pt x="38" y="108"/>
                    <a:pt x="38" y="108"/>
                  </a:cubicBezTo>
                  <a:cubicBezTo>
                    <a:pt x="121" y="108"/>
                    <a:pt x="169" y="76"/>
                    <a:pt x="169" y="19"/>
                  </a:cubicBezTo>
                  <a:cubicBezTo>
                    <a:pt x="169" y="0"/>
                    <a:pt x="169" y="0"/>
                    <a:pt x="169" y="0"/>
                  </a:cubicBezTo>
                  <a:lnTo>
                    <a:pt x="15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5" name="Freeform 54">
              <a:extLst>
                <a:ext uri="{FF2B5EF4-FFF2-40B4-BE49-F238E27FC236}">
                  <a16:creationId xmlns:a16="http://schemas.microsoft.com/office/drawing/2014/main" id="{944B1561-0DA3-53DA-D7BB-A008226AF85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09" y="3725"/>
              <a:ext cx="3020" cy="2673"/>
            </a:xfrm>
            <a:custGeom>
              <a:avLst/>
              <a:gdLst>
                <a:gd name="T0" fmla="*/ 255 w 255"/>
                <a:gd name="T1" fmla="*/ 183 h 226"/>
                <a:gd name="T2" fmla="*/ 213 w 255"/>
                <a:gd name="T3" fmla="*/ 226 h 226"/>
                <a:gd name="T4" fmla="*/ 43 w 255"/>
                <a:gd name="T5" fmla="*/ 226 h 226"/>
                <a:gd name="T6" fmla="*/ 0 w 255"/>
                <a:gd name="T7" fmla="*/ 183 h 226"/>
                <a:gd name="T8" fmla="*/ 0 w 255"/>
                <a:gd name="T9" fmla="*/ 43 h 226"/>
                <a:gd name="T10" fmla="*/ 43 w 255"/>
                <a:gd name="T11" fmla="*/ 0 h 226"/>
                <a:gd name="T12" fmla="*/ 213 w 255"/>
                <a:gd name="T13" fmla="*/ 0 h 226"/>
                <a:gd name="T14" fmla="*/ 255 w 255"/>
                <a:gd name="T15" fmla="*/ 43 h 226"/>
                <a:gd name="T16" fmla="*/ 255 w 255"/>
                <a:gd name="T17" fmla="*/ 18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26">
                  <a:moveTo>
                    <a:pt x="255" y="183"/>
                  </a:moveTo>
                  <a:cubicBezTo>
                    <a:pt x="255" y="207"/>
                    <a:pt x="236" y="226"/>
                    <a:pt x="213" y="226"/>
                  </a:cubicBezTo>
                  <a:cubicBezTo>
                    <a:pt x="43" y="226"/>
                    <a:pt x="43" y="226"/>
                    <a:pt x="43" y="226"/>
                  </a:cubicBezTo>
                  <a:cubicBezTo>
                    <a:pt x="19" y="226"/>
                    <a:pt x="0" y="207"/>
                    <a:pt x="0" y="18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36" y="0"/>
                    <a:pt x="255" y="20"/>
                    <a:pt x="255" y="43"/>
                  </a:cubicBezTo>
                  <a:lnTo>
                    <a:pt x="255" y="18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3495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6" name="Freeform 55">
              <a:extLst>
                <a:ext uri="{FF2B5EF4-FFF2-40B4-BE49-F238E27FC236}">
                  <a16:creationId xmlns:a16="http://schemas.microsoft.com/office/drawing/2014/main" id="{624670BF-14F3-063E-DC05-60B9325BD7F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449" y="4284"/>
              <a:ext cx="2108" cy="1639"/>
            </a:xfrm>
            <a:custGeom>
              <a:avLst/>
              <a:gdLst>
                <a:gd name="T0" fmla="*/ 856 w 1711"/>
                <a:gd name="T1" fmla="*/ 452 h 1336"/>
                <a:gd name="T2" fmla="*/ 1009 w 1711"/>
                <a:gd name="T3" fmla="*/ 798 h 1336"/>
                <a:gd name="T4" fmla="*/ 702 w 1711"/>
                <a:gd name="T5" fmla="*/ 798 h 1336"/>
                <a:gd name="T6" fmla="*/ 856 w 1711"/>
                <a:gd name="T7" fmla="*/ 452 h 1336"/>
                <a:gd name="T8" fmla="*/ 1240 w 1711"/>
                <a:gd name="T9" fmla="*/ 1336 h 1336"/>
                <a:gd name="T10" fmla="*/ 1711 w 1711"/>
                <a:gd name="T11" fmla="*/ 1336 h 1336"/>
                <a:gd name="T12" fmla="*/ 1077 w 1711"/>
                <a:gd name="T13" fmla="*/ 0 h 1336"/>
                <a:gd name="T14" fmla="*/ 634 w 1711"/>
                <a:gd name="T15" fmla="*/ 0 h 1336"/>
                <a:gd name="T16" fmla="*/ 0 w 1711"/>
                <a:gd name="T17" fmla="*/ 1336 h 1336"/>
                <a:gd name="T18" fmla="*/ 471 w 1711"/>
                <a:gd name="T19" fmla="*/ 1336 h 1336"/>
                <a:gd name="T20" fmla="*/ 596 w 1711"/>
                <a:gd name="T21" fmla="*/ 1105 h 1336"/>
                <a:gd name="T22" fmla="*/ 1105 w 1711"/>
                <a:gd name="T23" fmla="*/ 1105 h 1336"/>
                <a:gd name="T24" fmla="*/ 1240 w 1711"/>
                <a:gd name="T25" fmla="*/ 1336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1" h="1336">
                  <a:moveTo>
                    <a:pt x="856" y="452"/>
                  </a:moveTo>
                  <a:lnTo>
                    <a:pt x="1009" y="798"/>
                  </a:lnTo>
                  <a:lnTo>
                    <a:pt x="702" y="798"/>
                  </a:lnTo>
                  <a:lnTo>
                    <a:pt x="856" y="452"/>
                  </a:lnTo>
                  <a:close/>
                  <a:moveTo>
                    <a:pt x="1240" y="1336"/>
                  </a:moveTo>
                  <a:lnTo>
                    <a:pt x="1711" y="1336"/>
                  </a:lnTo>
                  <a:lnTo>
                    <a:pt x="1077" y="0"/>
                  </a:lnTo>
                  <a:lnTo>
                    <a:pt x="634" y="0"/>
                  </a:lnTo>
                  <a:lnTo>
                    <a:pt x="0" y="1336"/>
                  </a:lnTo>
                  <a:lnTo>
                    <a:pt x="471" y="1336"/>
                  </a:lnTo>
                  <a:lnTo>
                    <a:pt x="596" y="1105"/>
                  </a:lnTo>
                  <a:lnTo>
                    <a:pt x="1105" y="1105"/>
                  </a:lnTo>
                  <a:lnTo>
                    <a:pt x="1240" y="13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7" name="Freeform 56">
              <a:extLst>
                <a:ext uri="{FF2B5EF4-FFF2-40B4-BE49-F238E27FC236}">
                  <a16:creationId xmlns:a16="http://schemas.microsoft.com/office/drawing/2014/main" id="{BCCB84C3-C5AD-E445-5827-9594604A7A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73" y="3821"/>
              <a:ext cx="1212" cy="968"/>
            </a:xfrm>
            <a:custGeom>
              <a:avLst/>
              <a:gdLst>
                <a:gd name="T0" fmla="*/ 0 w 980"/>
                <a:gd name="T1" fmla="*/ 308 h 789"/>
                <a:gd name="T2" fmla="*/ 375 w 980"/>
                <a:gd name="T3" fmla="*/ 308 h 789"/>
                <a:gd name="T4" fmla="*/ 490 w 980"/>
                <a:gd name="T5" fmla="*/ 0 h 789"/>
                <a:gd name="T6" fmla="*/ 605 w 980"/>
                <a:gd name="T7" fmla="*/ 308 h 789"/>
                <a:gd name="T8" fmla="*/ 980 w 980"/>
                <a:gd name="T9" fmla="*/ 308 h 789"/>
                <a:gd name="T10" fmla="*/ 673 w 980"/>
                <a:gd name="T11" fmla="*/ 491 h 789"/>
                <a:gd name="T12" fmla="*/ 788 w 980"/>
                <a:gd name="T13" fmla="*/ 789 h 789"/>
                <a:gd name="T14" fmla="*/ 490 w 980"/>
                <a:gd name="T15" fmla="*/ 606 h 789"/>
                <a:gd name="T16" fmla="*/ 192 w 980"/>
                <a:gd name="T17" fmla="*/ 789 h 789"/>
                <a:gd name="T18" fmla="*/ 307 w 980"/>
                <a:gd name="T19" fmla="*/ 491 h 789"/>
                <a:gd name="T20" fmla="*/ 0 w 980"/>
                <a:gd name="T21" fmla="*/ 308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0" h="789">
                  <a:moveTo>
                    <a:pt x="0" y="308"/>
                  </a:moveTo>
                  <a:lnTo>
                    <a:pt x="375" y="308"/>
                  </a:lnTo>
                  <a:lnTo>
                    <a:pt x="490" y="0"/>
                  </a:lnTo>
                  <a:lnTo>
                    <a:pt x="605" y="308"/>
                  </a:lnTo>
                  <a:lnTo>
                    <a:pt x="980" y="308"/>
                  </a:lnTo>
                  <a:lnTo>
                    <a:pt x="673" y="491"/>
                  </a:lnTo>
                  <a:lnTo>
                    <a:pt x="788" y="789"/>
                  </a:lnTo>
                  <a:lnTo>
                    <a:pt x="490" y="606"/>
                  </a:lnTo>
                  <a:lnTo>
                    <a:pt x="192" y="789"/>
                  </a:lnTo>
                  <a:lnTo>
                    <a:pt x="307" y="491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20" name="Group 7">
            <a:extLst>
              <a:ext uri="{FF2B5EF4-FFF2-40B4-BE49-F238E27FC236}">
                <a16:creationId xmlns:a16="http://schemas.microsoft.com/office/drawing/2014/main" id="{2AEA90B5-52E7-6ACE-6229-DF05CADCB54E}"/>
              </a:ext>
            </a:extLst>
          </p:cNvPr>
          <p:cNvGrpSpPr>
            <a:grpSpLocks/>
          </p:cNvGrpSpPr>
          <p:nvPr/>
        </p:nvGrpSpPr>
        <p:grpSpPr bwMode="auto">
          <a:xfrm>
            <a:off x="3778322" y="8281187"/>
            <a:ext cx="2276121" cy="365741"/>
            <a:chOff x="6112" y="8994"/>
            <a:chExt cx="5026" cy="625"/>
          </a:xfrm>
        </p:grpSpPr>
        <p:sp>
          <p:nvSpPr>
            <p:cNvPr id="21" name="WordArt 8">
              <a:extLst>
                <a:ext uri="{FF2B5EF4-FFF2-40B4-BE49-F238E27FC236}">
                  <a16:creationId xmlns:a16="http://schemas.microsoft.com/office/drawing/2014/main" id="{4E40212F-C52A-C025-50B9-EC9C74C175B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112" y="8994"/>
              <a:ext cx="4478" cy="6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5240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3600" kern="10" dirty="0">
                  <a:solidFill>
                    <a:srgbClr val="000066"/>
                  </a:solidFill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11,00</a:t>
              </a:r>
              <a:r>
                <a:rPr lang="en-US" altLang="ja-JP" sz="3600" kern="10" spc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0,000</a:t>
              </a:r>
              <a:endParaRPr lang="ja-JP" altLang="en-US" sz="3600" kern="10" spc="0" dirty="0">
                <a:ln>
                  <a:noFill/>
                </a:ln>
                <a:solidFill>
                  <a:srgbClr val="000066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endParaRPr>
            </a:p>
          </p:txBody>
        </p:sp>
        <p:sp>
          <p:nvSpPr>
            <p:cNvPr id="22" name="WordArt 9">
              <a:extLst>
                <a:ext uri="{FF2B5EF4-FFF2-40B4-BE49-F238E27FC236}">
                  <a16:creationId xmlns:a16="http://schemas.microsoft.com/office/drawing/2014/main" id="{A1C18DEC-0C27-818E-E5F9-1AD61D3D1EB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671" y="9021"/>
              <a:ext cx="467" cy="16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203200">
                  <a:solidFill>
                    <a:srgbClr val="0033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3600" kern="10" spc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税別</a:t>
              </a:r>
            </a:p>
          </p:txBody>
        </p:sp>
        <p:sp>
          <p:nvSpPr>
            <p:cNvPr id="23" name="WordArt 10">
              <a:extLst>
                <a:ext uri="{FF2B5EF4-FFF2-40B4-BE49-F238E27FC236}">
                  <a16:creationId xmlns:a16="http://schemas.microsoft.com/office/drawing/2014/main" id="{906D980B-3D37-81D8-7EB8-C4609F6BAC4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728" y="9238"/>
              <a:ext cx="364" cy="2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5240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3600" kern="10" spc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円</a:t>
              </a:r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1F6E5704-F57E-A018-981F-BE61045EB472}"/>
              </a:ext>
            </a:extLst>
          </p:cNvPr>
          <p:cNvGrpSpPr/>
          <p:nvPr/>
        </p:nvGrpSpPr>
        <p:grpSpPr>
          <a:xfrm>
            <a:off x="6255034" y="8269198"/>
            <a:ext cx="758859" cy="342882"/>
            <a:chOff x="6255034" y="8269198"/>
            <a:chExt cx="758859" cy="342882"/>
          </a:xfrm>
        </p:grpSpPr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id="{2CF502E7-B396-9B06-109E-3CE16FD80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5034" y="8269198"/>
              <a:ext cx="758859" cy="342882"/>
            </a:xfrm>
            <a:prstGeom prst="rect">
              <a:avLst/>
            </a:prstGeom>
            <a:solidFill>
              <a:srgbClr val="DEE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WordArt 19">
              <a:extLst>
                <a:ext uri="{FF2B5EF4-FFF2-40B4-BE49-F238E27FC236}">
                  <a16:creationId xmlns:a16="http://schemas.microsoft.com/office/drawing/2014/main" id="{D22FE5BC-2331-7171-3E40-D5AA265426D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426164" y="8317186"/>
              <a:ext cx="425116" cy="18189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5240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1800" kern="10" spc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3</a:t>
              </a:r>
              <a:r>
                <a:rPr lang="ja-JP" altLang="en-US" sz="1800" kern="10" spc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年間</a:t>
              </a:r>
            </a:p>
          </p:txBody>
        </p:sp>
        <p:sp>
          <p:nvSpPr>
            <p:cNvPr id="26" name="WordArt 20">
              <a:extLst>
                <a:ext uri="{FF2B5EF4-FFF2-40B4-BE49-F238E27FC236}">
                  <a16:creationId xmlns:a16="http://schemas.microsoft.com/office/drawing/2014/main" id="{4185C1A7-ECAD-0555-6313-BE453A97E67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371186" y="8511460"/>
              <a:ext cx="549786" cy="7275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5240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800" kern="10" spc="0">
                  <a:ln>
                    <a:noFill/>
                  </a:ln>
                  <a:solidFill>
                    <a:srgbClr val="002060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センドバック保証</a:t>
              </a:r>
            </a:p>
          </p:txBody>
        </p:sp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75C78FD5-CE2A-EE47-D6C2-A328065E1F7A}"/>
              </a:ext>
            </a:extLst>
          </p:cNvPr>
          <p:cNvGrpSpPr/>
          <p:nvPr/>
        </p:nvGrpSpPr>
        <p:grpSpPr>
          <a:xfrm>
            <a:off x="0" y="9886027"/>
            <a:ext cx="7559675" cy="805786"/>
            <a:chOff x="0" y="9886027"/>
            <a:chExt cx="7559675" cy="805786"/>
          </a:xfrm>
        </p:grpSpPr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39B29F76-0379-9128-E2C0-05F8BB89BA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892" b="-1"/>
            <a:stretch/>
          </p:blipFill>
          <p:spPr>
            <a:xfrm>
              <a:off x="0" y="9886027"/>
              <a:ext cx="7559675" cy="805786"/>
            </a:xfrm>
            <a:prstGeom prst="rect">
              <a:avLst/>
            </a:prstGeom>
          </p:spPr>
        </p:pic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D29830C0-08A6-EAE4-BD58-308B8712EC61}"/>
                </a:ext>
              </a:extLst>
            </p:cNvPr>
            <p:cNvSpPr txBox="1"/>
            <p:nvPr/>
          </p:nvSpPr>
          <p:spPr>
            <a:xfrm>
              <a:off x="602742" y="10132408"/>
              <a:ext cx="4780093" cy="276999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tx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ja-JP" altLang="en-US" sz="1200" dirty="0">
                  <a:solidFill>
                    <a:schemeClr val="bg1"/>
                  </a:solidFill>
                  <a:ea typeface="游ゴシック" panose="020B0400000000000000" pitchFamily="50" charset="-128"/>
                  <a:cs typeface="Segoe UI" panose="020B0502040204020203" pitchFamily="34" charset="0"/>
                </a:rPr>
                <a:t>アプライド </a:t>
              </a:r>
              <a:r>
                <a:rPr lang="en-US" altLang="ja-JP" sz="1200" dirty="0">
                  <a:solidFill>
                    <a:schemeClr val="bg1"/>
                  </a:solidFill>
                  <a:ea typeface="游ゴシック" panose="020B0400000000000000" pitchFamily="50" charset="-128"/>
                  <a:cs typeface="Segoe UI" panose="020B0502040204020203" pitchFamily="34" charset="0"/>
                </a:rPr>
                <a:t>HPC</a:t>
              </a:r>
              <a:r>
                <a:rPr lang="ja-JP" altLang="en-US" sz="1200" dirty="0">
                  <a:solidFill>
                    <a:schemeClr val="bg1"/>
                  </a:solidFill>
                  <a:ea typeface="游ゴシック" panose="020B0400000000000000" pitchFamily="50" charset="-128"/>
                  <a:cs typeface="Segoe UI" panose="020B0502040204020203" pitchFamily="34" charset="0"/>
                </a:rPr>
                <a:t>＆</a:t>
              </a:r>
              <a:r>
                <a:rPr lang="en-US" altLang="ja-JP" sz="1200" dirty="0">
                  <a:solidFill>
                    <a:schemeClr val="bg1"/>
                  </a:solidFill>
                  <a:ea typeface="游ゴシック" panose="020B0400000000000000" pitchFamily="50" charset="-128"/>
                  <a:cs typeface="Segoe UI" panose="020B0502040204020203" pitchFamily="34" charset="0"/>
                </a:rPr>
                <a:t>BTO</a:t>
              </a:r>
              <a:r>
                <a:rPr lang="ja-JP" altLang="en-US" sz="1200" dirty="0">
                  <a:solidFill>
                    <a:schemeClr val="bg1"/>
                  </a:solidFill>
                  <a:ea typeface="游ゴシック" panose="020B0400000000000000" pitchFamily="50" charset="-128"/>
                  <a:cs typeface="Segoe UI" panose="020B0502040204020203" pitchFamily="34" charset="0"/>
                </a:rPr>
                <a:t>専用サイト      </a:t>
              </a:r>
              <a:r>
                <a:rPr lang="en-US" altLang="ja-JP" sz="1200" dirty="0">
                  <a:solidFill>
                    <a:schemeClr val="bg1"/>
                  </a:solidFill>
                  <a:ea typeface="游ゴシック" panose="020B0400000000000000" pitchFamily="50" charset="-128"/>
                  <a:cs typeface="Segoe UI" panose="020B0502040204020203" pitchFamily="34" charset="0"/>
                </a:rPr>
                <a:t>https://bto.applied.ne.jp/</a:t>
              </a:r>
            </a:p>
          </p:txBody>
        </p:sp>
        <p:grpSp>
          <p:nvGrpSpPr>
            <p:cNvPr id="30" name="Group 51">
              <a:extLst>
                <a:ext uri="{FF2B5EF4-FFF2-40B4-BE49-F238E27FC236}">
                  <a16:creationId xmlns:a16="http://schemas.microsoft.com/office/drawing/2014/main" id="{3BAF10B9-15BE-EBB0-169A-BE91B74C33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82835" y="10159219"/>
              <a:ext cx="1438834" cy="277813"/>
              <a:chOff x="7796" y="14900"/>
              <a:chExt cx="2810" cy="542"/>
            </a:xfrm>
          </p:grpSpPr>
          <p:sp>
            <p:nvSpPr>
              <p:cNvPr id="31" name="AutoShape 52">
                <a:extLst>
                  <a:ext uri="{FF2B5EF4-FFF2-40B4-BE49-F238E27FC236}">
                    <a16:creationId xmlns:a16="http://schemas.microsoft.com/office/drawing/2014/main" id="{DB3D86C5-C101-8A42-BFE0-BF89C18193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96" y="14900"/>
                <a:ext cx="2100" cy="35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" name="AutoShape 53">
                <a:extLst>
                  <a:ext uri="{FF2B5EF4-FFF2-40B4-BE49-F238E27FC236}">
                    <a16:creationId xmlns:a16="http://schemas.microsoft.com/office/drawing/2014/main" id="{67727AE5-190A-DAC2-D505-334F6911CF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57" y="14900"/>
                <a:ext cx="649" cy="352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" name="WordArt 54">
                <a:extLst>
                  <a:ext uri="{FF2B5EF4-FFF2-40B4-BE49-F238E27FC236}">
                    <a16:creationId xmlns:a16="http://schemas.microsoft.com/office/drawing/2014/main" id="{598F04CF-F116-171F-CB63-D1A86EFF2A9F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081" y="14969"/>
                <a:ext cx="402" cy="473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ja-JP" altLang="en-US" sz="3600" kern="10" spc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ヒラギノ角ゴ5" panose="020B0500000000000000" pitchFamily="50" charset="-128"/>
                    <a:ea typeface="ヒラギノ角ゴ5" panose="020B0500000000000000" pitchFamily="50" charset="-128"/>
                  </a:rPr>
                  <a:t>検索</a:t>
                </a:r>
              </a:p>
              <a:p>
                <a:pPr algn="l" rtl="0">
                  <a:buNone/>
                </a:pPr>
                <a:r>
                  <a:rPr lang="ja-JP" altLang="en-US" sz="3600" kern="10" spc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ヒラギノ角ゴ5" panose="020B0500000000000000" pitchFamily="50" charset="-128"/>
                    <a:ea typeface="ヒラギノ角ゴ5" panose="020B0500000000000000" pitchFamily="50" charset="-128"/>
                  </a:rPr>
                  <a:t>　</a:t>
                </a:r>
              </a:p>
            </p:txBody>
          </p:sp>
          <p:sp>
            <p:nvSpPr>
              <p:cNvPr id="34" name="WordArt 55">
                <a:extLst>
                  <a:ext uri="{FF2B5EF4-FFF2-40B4-BE49-F238E27FC236}">
                    <a16:creationId xmlns:a16="http://schemas.microsoft.com/office/drawing/2014/main" id="{654D2471-46B3-FE07-2943-EC5411EEC2D2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7995" y="14995"/>
                <a:ext cx="1340" cy="403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ja-JP" altLang="en-US" sz="3600" kern="10" spc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ヒラギノ角ゴ5" panose="020B0500000000000000" pitchFamily="50" charset="-128"/>
                    <a:ea typeface="ヒラギノ角ゴ5" panose="020B0500000000000000" pitchFamily="50" charset="-128"/>
                  </a:rPr>
                  <a:t>アプライド </a:t>
                </a:r>
                <a:r>
                  <a:rPr lang="en-US" altLang="ja-JP" sz="3600" kern="10" spc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ヒラギノ角ゴ5" panose="020B0500000000000000" pitchFamily="50" charset="-128"/>
                    <a:ea typeface="ヒラギノ角ゴ5" panose="020B0500000000000000" pitchFamily="50" charset="-128"/>
                  </a:rPr>
                  <a:t>HPC</a:t>
                </a:r>
              </a:p>
              <a:p>
                <a:pPr algn="l" rtl="0">
                  <a:buNone/>
                </a:pPr>
                <a:r>
                  <a:rPr lang="ja-JP" altLang="en-US" sz="3600" kern="10" spc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ヒラギノ角ゴ5" panose="020B0500000000000000" pitchFamily="50" charset="-128"/>
                    <a:ea typeface="ヒラギノ角ゴ5" panose="020B0500000000000000" pitchFamily="50" charset="-128"/>
                  </a:rPr>
                  <a:t>　</a:t>
                </a:r>
              </a:p>
            </p:txBody>
          </p:sp>
          <p:sp>
            <p:nvSpPr>
              <p:cNvPr id="35" name="AutoShape 56">
                <a:extLst>
                  <a:ext uri="{FF2B5EF4-FFF2-40B4-BE49-F238E27FC236}">
                    <a16:creationId xmlns:a16="http://schemas.microsoft.com/office/drawing/2014/main" id="{E8A0AFF8-C3A1-82E7-B5C5-1C4CF23D45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29" y="14947"/>
                <a:ext cx="310" cy="263"/>
              </a:xfrm>
              <a:prstGeom prst="roundRect">
                <a:avLst>
                  <a:gd name="adj" fmla="val 16667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" name="AutoShape 57">
                <a:extLst>
                  <a:ext uri="{FF2B5EF4-FFF2-40B4-BE49-F238E27FC236}">
                    <a16:creationId xmlns:a16="http://schemas.microsoft.com/office/drawing/2014/main" id="{318EC948-4EF5-4292-9350-592E905F3E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9583" y="15020"/>
                <a:ext cx="200" cy="142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sp>
        <p:nvSpPr>
          <p:cNvPr id="38" name="WordArt 59">
            <a:extLst>
              <a:ext uri="{FF2B5EF4-FFF2-40B4-BE49-F238E27FC236}">
                <a16:creationId xmlns:a16="http://schemas.microsoft.com/office/drawing/2014/main" id="{5390E982-CC85-DD3B-94A0-D3313981285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17968" y="9681430"/>
            <a:ext cx="1752967" cy="8959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アプライド株式会社 広域システム営業部</a:t>
            </a:r>
          </a:p>
        </p:txBody>
      </p:sp>
      <p:sp>
        <p:nvSpPr>
          <p:cNvPr id="39" name="WordArt 59">
            <a:extLst>
              <a:ext uri="{FF2B5EF4-FFF2-40B4-BE49-F238E27FC236}">
                <a16:creationId xmlns:a16="http://schemas.microsoft.com/office/drawing/2014/main" id="{37BD3BBE-E197-27AE-4A20-412BEA1732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17968" y="9497997"/>
            <a:ext cx="1512000" cy="8959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製品仕様、技術的なお問い合わせ先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310689EB-E3B0-7FC1-8446-6A7550D7A22F}"/>
              </a:ext>
            </a:extLst>
          </p:cNvPr>
          <p:cNvSpPr txBox="1"/>
          <p:nvPr/>
        </p:nvSpPr>
        <p:spPr>
          <a:xfrm>
            <a:off x="374334" y="8822740"/>
            <a:ext cx="2268000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 err="1">
                <a:latin typeface="+mn-ea"/>
              </a:rPr>
              <a:t>IsoVibe</a:t>
            </a:r>
            <a:r>
              <a:rPr kumimoji="1" lang="en-US" altLang="ja-JP" sz="600" b="1" dirty="0">
                <a:latin typeface="+mn-ea"/>
              </a:rPr>
              <a:t>™</a:t>
            </a:r>
            <a:r>
              <a:rPr kumimoji="1" lang="ja-JP" altLang="en-US" sz="600" b="1" dirty="0">
                <a:latin typeface="+mn-ea"/>
              </a:rPr>
              <a:t>振動分離テクノロジー</a:t>
            </a:r>
          </a:p>
          <a:p>
            <a:r>
              <a:rPr kumimoji="1" lang="ja-JP" altLang="en-US" sz="600" dirty="0">
                <a:latin typeface="+mn-ea"/>
              </a:rPr>
              <a:t>ベースボードの正確なカットにより、筐体内のドライブにサスペンションを与え、ドライブへの振動の伝播を遮断します。そのため、すべてのドライブが高負荷で稼働している場合でも、安定したパフォーマンスを維持できます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0DB0A89-AB4E-0F48-3E93-BF408A9F96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91"/>
          <a:stretch>
            <a:fillRect/>
          </a:stretch>
        </p:blipFill>
        <p:spPr>
          <a:xfrm>
            <a:off x="5016185" y="6635353"/>
            <a:ext cx="2126930" cy="139334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275737F-0A0E-8070-C078-13C0D2613D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47"/>
          <a:stretch>
            <a:fillRect/>
          </a:stretch>
        </p:blipFill>
        <p:spPr>
          <a:xfrm>
            <a:off x="6026212" y="4963266"/>
            <a:ext cx="409514" cy="46037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F91D5BD-AEBA-2244-E329-32B744AA9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098" y="4967315"/>
            <a:ext cx="434340" cy="43434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E877A00-F757-14DB-AD64-42CD5212B579}"/>
              </a:ext>
            </a:extLst>
          </p:cNvPr>
          <p:cNvSpPr txBox="1"/>
          <p:nvPr/>
        </p:nvSpPr>
        <p:spPr>
          <a:xfrm>
            <a:off x="278283" y="2648223"/>
            <a:ext cx="3279369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50" b="1" i="0" dirty="0">
                <a:solidFill>
                  <a:srgbClr val="212529"/>
                </a:solidFill>
                <a:effectLst/>
                <a:latin typeface="+mn-ea"/>
              </a:rPr>
              <a:t>2U</a:t>
            </a:r>
            <a:r>
              <a:rPr lang="ja-JP" altLang="en-US" sz="1050" b="1" i="0" dirty="0">
                <a:solidFill>
                  <a:srgbClr val="212529"/>
                </a:solidFill>
                <a:effectLst/>
                <a:latin typeface="+mn-ea"/>
              </a:rPr>
              <a:t>ヘッドサーバーと</a:t>
            </a:r>
            <a:r>
              <a:rPr lang="en-US" altLang="ja-JP" sz="1050" b="1" i="0" dirty="0">
                <a:solidFill>
                  <a:srgbClr val="212529"/>
                </a:solidFill>
                <a:effectLst/>
                <a:latin typeface="+mn-ea"/>
              </a:rPr>
              <a:t>1PB </a:t>
            </a:r>
            <a:r>
              <a:rPr lang="ja-JP" altLang="en-US" sz="1050" b="1" i="0" dirty="0">
                <a:solidFill>
                  <a:srgbClr val="212529"/>
                </a:solidFill>
                <a:effectLst/>
                <a:latin typeface="+mn-ea"/>
              </a:rPr>
              <a:t>を超える大容量 </a:t>
            </a:r>
            <a:r>
              <a:rPr lang="en-US" altLang="ja-JP" sz="1050" b="1" i="0" dirty="0">
                <a:solidFill>
                  <a:srgbClr val="212529"/>
                </a:solidFill>
                <a:effectLst/>
                <a:latin typeface="+mn-ea"/>
              </a:rPr>
              <a:t>JBOD</a:t>
            </a:r>
            <a:r>
              <a:rPr lang="ja-JP" altLang="en-US" sz="1050" b="1" i="0" dirty="0">
                <a:solidFill>
                  <a:srgbClr val="212529"/>
                </a:solidFill>
                <a:effectLst/>
                <a:latin typeface="+mn-ea"/>
              </a:rPr>
              <a:t>ストレージユニットの</a:t>
            </a:r>
            <a:r>
              <a:rPr lang="ja-JP" altLang="en-US" sz="1050" b="1" dirty="0">
                <a:solidFill>
                  <a:srgbClr val="212529"/>
                </a:solidFill>
                <a:latin typeface="+mn-ea"/>
              </a:rPr>
              <a:t>セットモデル！</a:t>
            </a:r>
            <a:endParaRPr lang="en-US" altLang="ja-JP" sz="1050" b="1" dirty="0">
              <a:solidFill>
                <a:srgbClr val="212529"/>
              </a:solidFill>
              <a:latin typeface="+mn-ea"/>
            </a:endParaRPr>
          </a:p>
          <a:p>
            <a:r>
              <a:rPr lang="ja-JP" altLang="en-US" sz="1050" b="1" i="0" dirty="0">
                <a:solidFill>
                  <a:srgbClr val="212529"/>
                </a:solidFill>
                <a:effectLst/>
                <a:latin typeface="+mn-ea"/>
              </a:rPr>
              <a:t>高耐久 </a:t>
            </a:r>
            <a:r>
              <a:rPr lang="en-US" altLang="ja-JP" sz="1050" b="1" i="0" dirty="0">
                <a:solidFill>
                  <a:srgbClr val="212529"/>
                </a:solidFill>
                <a:effectLst/>
                <a:latin typeface="+mn-ea"/>
              </a:rPr>
              <a:t>SAS</a:t>
            </a:r>
            <a:r>
              <a:rPr lang="ja-JP" altLang="en-US" sz="1050" b="1" i="0" dirty="0">
                <a:solidFill>
                  <a:srgbClr val="212529"/>
                </a:solidFill>
                <a:effectLst/>
                <a:latin typeface="+mn-ea"/>
              </a:rPr>
              <a:t> </a:t>
            </a:r>
            <a:r>
              <a:rPr lang="en-US" altLang="ja-JP" sz="1050" b="1" i="0" dirty="0">
                <a:solidFill>
                  <a:srgbClr val="212529"/>
                </a:solidFill>
                <a:effectLst/>
                <a:latin typeface="+mn-ea"/>
              </a:rPr>
              <a:t>18TB</a:t>
            </a:r>
            <a:r>
              <a:rPr lang="ja-JP" altLang="en-US" sz="1050" b="1" i="0" dirty="0">
                <a:solidFill>
                  <a:srgbClr val="212529"/>
                </a:solidFill>
                <a:effectLst/>
                <a:latin typeface="+mn-ea"/>
              </a:rPr>
              <a:t> </a:t>
            </a:r>
            <a:r>
              <a:rPr lang="en-US" altLang="ja-JP" sz="1050" b="1" i="0" dirty="0">
                <a:solidFill>
                  <a:srgbClr val="212529"/>
                </a:solidFill>
                <a:effectLst/>
                <a:latin typeface="+mn-ea"/>
              </a:rPr>
              <a:t>HDD×60</a:t>
            </a:r>
            <a:r>
              <a:rPr lang="ja-JP" altLang="en-US" sz="1050" b="1" i="0" dirty="0">
                <a:solidFill>
                  <a:srgbClr val="212529"/>
                </a:solidFill>
                <a:effectLst/>
                <a:latin typeface="+mn-ea"/>
              </a:rPr>
              <a:t>基搭載（</a:t>
            </a:r>
            <a:r>
              <a:rPr lang="en-US" altLang="ja-JP" sz="1050" b="1" i="0" dirty="0">
                <a:solidFill>
                  <a:srgbClr val="212529"/>
                </a:solidFill>
                <a:effectLst/>
                <a:latin typeface="+mn-ea"/>
              </a:rPr>
              <a:t>1080TB</a:t>
            </a:r>
            <a:r>
              <a:rPr lang="ja-JP" altLang="en-US" sz="1050" b="1" i="0" dirty="0">
                <a:solidFill>
                  <a:srgbClr val="212529"/>
                </a:solidFill>
                <a:effectLst/>
                <a:latin typeface="+mn-ea"/>
              </a:rPr>
              <a:t>）</a:t>
            </a:r>
            <a:endParaRPr lang="en-US" altLang="ja-JP" sz="1050" b="1" i="0" dirty="0">
              <a:solidFill>
                <a:srgbClr val="212529"/>
              </a:solidFill>
              <a:effectLst/>
              <a:latin typeface="+mn-ea"/>
            </a:endParaRPr>
          </a:p>
          <a:p>
            <a:r>
              <a:rPr lang="ja-JP" altLang="en-US" sz="1050" b="1" i="0" dirty="0">
                <a:solidFill>
                  <a:srgbClr val="212529"/>
                </a:solidFill>
                <a:effectLst/>
                <a:latin typeface="+mn-ea"/>
              </a:rPr>
              <a:t>大容量と信頼性を両立したモデルです。</a:t>
            </a:r>
            <a:endParaRPr lang="en-US" altLang="ja-JP" sz="1050" b="1" i="0" dirty="0">
              <a:solidFill>
                <a:srgbClr val="212529"/>
              </a:solidFill>
              <a:effectLst/>
              <a:latin typeface="+mn-ea"/>
            </a:endParaRPr>
          </a:p>
          <a:p>
            <a:endParaRPr lang="en-US" altLang="ja-JP" sz="1050" b="1" i="0" dirty="0">
              <a:solidFill>
                <a:srgbClr val="212529"/>
              </a:solidFill>
              <a:effectLst/>
              <a:latin typeface="+mn-ea"/>
            </a:endParaRPr>
          </a:p>
          <a:p>
            <a:r>
              <a:rPr lang="ja-JP" altLang="en-US" sz="1050" b="1" i="0" dirty="0">
                <a:solidFill>
                  <a:srgbClr val="212529"/>
                </a:solidFill>
                <a:effectLst/>
                <a:latin typeface="+mn-ea"/>
              </a:rPr>
              <a:t>大規模クラウドのストレージ基盤から研究</a:t>
            </a:r>
            <a:r>
              <a:rPr lang="ja-JP" altLang="en-US" sz="1050" b="1" dirty="0">
                <a:solidFill>
                  <a:srgbClr val="212529"/>
                </a:solidFill>
                <a:latin typeface="+mn-ea"/>
              </a:rPr>
              <a:t>所</a:t>
            </a:r>
            <a:r>
              <a:rPr lang="ja-JP" altLang="en-US" sz="1050" b="1" i="0" dirty="0">
                <a:solidFill>
                  <a:srgbClr val="212529"/>
                </a:solidFill>
                <a:effectLst/>
                <a:latin typeface="+mn-ea"/>
              </a:rPr>
              <a:t>のファイルサーバーまで、幅広く利用することが出来ます。セットで提供する</a:t>
            </a:r>
            <a:r>
              <a:rPr lang="en-US" altLang="ja-JP" sz="1050" b="1" i="0" dirty="0">
                <a:solidFill>
                  <a:srgbClr val="212529"/>
                </a:solidFill>
                <a:effectLst/>
                <a:latin typeface="+mn-ea"/>
              </a:rPr>
              <a:t>RAID</a:t>
            </a:r>
            <a:r>
              <a:rPr lang="ja-JP" altLang="en-US" sz="1050" b="1" i="0" dirty="0">
                <a:solidFill>
                  <a:srgbClr val="212529"/>
                </a:solidFill>
                <a:effectLst/>
                <a:latin typeface="+mn-ea"/>
              </a:rPr>
              <a:t>コントローラは、業界標準 </a:t>
            </a:r>
            <a:r>
              <a:rPr lang="en-US" altLang="ja-JP" sz="1050" b="1" i="0" dirty="0" err="1">
                <a:solidFill>
                  <a:srgbClr val="212529"/>
                </a:solidFill>
                <a:effectLst/>
                <a:latin typeface="+mn-ea"/>
              </a:rPr>
              <a:t>MegaRAID</a:t>
            </a:r>
            <a:r>
              <a:rPr lang="ja-JP" altLang="en-US" sz="1050" b="1" i="0" dirty="0">
                <a:solidFill>
                  <a:srgbClr val="212529"/>
                </a:solidFill>
                <a:effectLst/>
                <a:latin typeface="+mn-ea"/>
              </a:rPr>
              <a:t> </a:t>
            </a:r>
            <a:r>
              <a:rPr lang="en-US" altLang="ja-JP" sz="1050" b="1" i="0" dirty="0">
                <a:solidFill>
                  <a:srgbClr val="212529"/>
                </a:solidFill>
                <a:effectLst/>
                <a:latin typeface="+mn-ea"/>
              </a:rPr>
              <a:t>SAS3916</a:t>
            </a:r>
            <a:r>
              <a:rPr lang="ja-JP" altLang="en-US" sz="1050" b="1" i="0" dirty="0">
                <a:solidFill>
                  <a:srgbClr val="212529"/>
                </a:solidFill>
                <a:effectLst/>
                <a:latin typeface="+mn-ea"/>
              </a:rPr>
              <a:t>を採用、ストレージユニットと合わせて安定稼働を提供します。</a:t>
            </a:r>
            <a:endParaRPr lang="ja-JP" altLang="en-US" sz="1050" b="1" dirty="0">
              <a:latin typeface="+mn-ea"/>
            </a:endParaRPr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877B8C86-3FBA-E222-31D1-E795EB186A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664" y="2849331"/>
            <a:ext cx="1907023" cy="1265782"/>
          </a:xfrm>
          <a:prstGeom prst="rect">
            <a:avLst/>
          </a:prstGeom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B46F9622-E09E-10CF-7E40-DAA3422F590F}"/>
              </a:ext>
            </a:extLst>
          </p:cNvPr>
          <p:cNvSpPr txBox="1"/>
          <p:nvPr/>
        </p:nvSpPr>
        <p:spPr>
          <a:xfrm>
            <a:off x="2721696" y="8822740"/>
            <a:ext cx="2268000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 err="1">
                <a:latin typeface="+mn-ea"/>
              </a:rPr>
              <a:t>ArcticFlow</a:t>
            </a:r>
            <a:r>
              <a:rPr kumimoji="1" lang="en-US" altLang="ja-JP" sz="600" b="1" dirty="0">
                <a:latin typeface="+mn-ea"/>
              </a:rPr>
              <a:t>™</a:t>
            </a:r>
            <a:r>
              <a:rPr kumimoji="1" lang="ja-JP" altLang="en-US" sz="600" b="1" dirty="0">
                <a:latin typeface="+mn-ea"/>
              </a:rPr>
              <a:t>熱分布冷却テクノロジー</a:t>
            </a:r>
          </a:p>
          <a:p>
            <a:r>
              <a:rPr kumimoji="1" lang="ja-JP" altLang="en-US" sz="600" dirty="0">
                <a:latin typeface="+mn-ea"/>
              </a:rPr>
              <a:t>筐体中央に冷却風を導くことで、一般的なシステムに比べて、ドライブ稼働時の温度を下げ、一定化させます。これにより、ファンの速度の抑制、振動の低減、電力消費の削減、静音での稼働が可能になり、信頼性が向上します。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A1EE7E0A-44E5-766E-65DE-62EA48A284E8}"/>
              </a:ext>
            </a:extLst>
          </p:cNvPr>
          <p:cNvSpPr txBox="1"/>
          <p:nvPr/>
        </p:nvSpPr>
        <p:spPr>
          <a:xfrm>
            <a:off x="4985238" y="8822740"/>
            <a:ext cx="2268000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latin typeface="+mn-ea"/>
              </a:rPr>
              <a:t>Western Digital Resource Manager</a:t>
            </a:r>
          </a:p>
          <a:p>
            <a:r>
              <a:rPr kumimoji="1" lang="en-US" altLang="ja-JP" sz="600" dirty="0">
                <a:latin typeface="+mn-ea"/>
              </a:rPr>
              <a:t>GUI</a:t>
            </a:r>
            <a:r>
              <a:rPr kumimoji="1" lang="ja-JP" altLang="en-US" sz="600" dirty="0">
                <a:latin typeface="+mn-ea"/>
              </a:rPr>
              <a:t>ベースのツールで、プラットフォームをリアルタイムに監視・管理し、最も重要な情報を表示する統合ダッシュボードを利用できます。その他のビューでは、プラットフォームの構成、稼働状況監視、メンテナンスを実施できます</a:t>
            </a:r>
          </a:p>
        </p:txBody>
      </p:sp>
      <p:pic>
        <p:nvPicPr>
          <p:cNvPr id="55" name="図 54">
            <a:extLst>
              <a:ext uri="{FF2B5EF4-FFF2-40B4-BE49-F238E27FC236}">
                <a16:creationId xmlns:a16="http://schemas.microsoft.com/office/drawing/2014/main" id="{0F4E3A49-668C-A2A2-4C75-21CA7BD4B7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7" y="768196"/>
            <a:ext cx="2846653" cy="1176030"/>
          </a:xfrm>
          <a:prstGeom prst="rect">
            <a:avLst/>
          </a:prstGeom>
          <a:effectLst>
            <a:outerShdw blurRad="203200" dist="88900" dir="5400000" algn="ctr" rotWithShape="0">
              <a:schemeClr val="bg1">
                <a:alpha val="93000"/>
              </a:schemeClr>
            </a:outerShdw>
          </a:effec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DA1430E0-F736-7ED2-5F2C-68F424FCD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757" y="177968"/>
            <a:ext cx="172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F5549772-7C63-4136-8389-E5E0712BBF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4" t="30000" r="5167" b="31500"/>
          <a:stretch/>
        </p:blipFill>
        <p:spPr bwMode="auto">
          <a:xfrm>
            <a:off x="4981987" y="5660245"/>
            <a:ext cx="2126930" cy="93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D81EB0C-D507-C682-4F0D-B764495D24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012" y="4967315"/>
            <a:ext cx="434340" cy="434340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15AA4ECE-0391-951C-8028-DE8DC25C5D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3624" r="6111" b="23858"/>
          <a:stretch>
            <a:fillRect/>
          </a:stretch>
        </p:blipFill>
        <p:spPr>
          <a:xfrm>
            <a:off x="3671747" y="2677848"/>
            <a:ext cx="1818917" cy="1095898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7BF2F01A-51FB-88F3-21DC-9ADC5870F1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1" t="40250" r="6165" b="39846"/>
          <a:stretch>
            <a:fillRect/>
          </a:stretch>
        </p:blipFill>
        <p:spPr>
          <a:xfrm>
            <a:off x="3652440" y="3895019"/>
            <a:ext cx="1915567" cy="436078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D152EB5-E5C7-87B0-A571-9996C26042AF}"/>
              </a:ext>
            </a:extLst>
          </p:cNvPr>
          <p:cNvSpPr/>
          <p:nvPr/>
        </p:nvSpPr>
        <p:spPr>
          <a:xfrm>
            <a:off x="6340728" y="5497597"/>
            <a:ext cx="105695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000" b="1" kern="600" cap="none" spc="-220" dirty="0">
                <a:ln w="25400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HPC</a:t>
            </a:r>
          </a:p>
          <a:p>
            <a:pPr algn="ctr"/>
            <a:r>
              <a:rPr lang="en-US" altLang="ja-JP" sz="2000" b="1" kern="600" spc="-220" dirty="0">
                <a:ln w="25400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Serve</a:t>
            </a:r>
            <a:endParaRPr lang="ja-JP" altLang="en-US" sz="2000" b="1" kern="600" cap="none" spc="-220" dirty="0">
              <a:ln w="25400" cmpd="sng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ヒラギノ角ゴ8" panose="020B0800000000000000" pitchFamily="50" charset="-128"/>
              <a:ea typeface="ヒラギノ角ゴ8" panose="020B08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4360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A9E78-D5E2-7DAF-C07A-40F55FC46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D4F9D7A8-BF69-B43A-80AA-0157BD9C9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0" b="27605"/>
          <a:stretch>
            <a:fillRect/>
          </a:stretch>
        </p:blipFill>
        <p:spPr>
          <a:xfrm>
            <a:off x="4882834" y="5485041"/>
            <a:ext cx="2433985" cy="112024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140077A-7E3B-12D2-939A-B0064A23F9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059"/>
          <a:stretch>
            <a:fillRect/>
          </a:stretch>
        </p:blipFill>
        <p:spPr>
          <a:xfrm>
            <a:off x="0" y="-1"/>
            <a:ext cx="7556500" cy="250560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E5DF46AD-0A7D-6BA6-92C4-ECA272C214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/>
          <a:stretch>
            <a:fillRect/>
          </a:stretch>
        </p:blipFill>
        <p:spPr>
          <a:xfrm>
            <a:off x="5949951" y="4959386"/>
            <a:ext cx="422334" cy="460373"/>
          </a:xfrm>
          <a:prstGeom prst="rect">
            <a:avLst/>
          </a:prstGeom>
        </p:spPr>
      </p:pic>
      <p:sp>
        <p:nvSpPr>
          <p:cNvPr id="113" name="WordArt 11">
            <a:extLst>
              <a:ext uri="{FF2B5EF4-FFF2-40B4-BE49-F238E27FC236}">
                <a16:creationId xmlns:a16="http://schemas.microsoft.com/office/drawing/2014/main" id="{4A78DD74-FF13-ACC4-2D5C-DCC1443111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10890" y="1062570"/>
            <a:ext cx="3841750" cy="46248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800" kern="10" dirty="0">
                <a:solidFill>
                  <a:srgbClr val="FFFFFF"/>
                </a:solidFill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JBOD</a:t>
            </a:r>
            <a:r>
              <a:rPr lang="ja-JP" altLang="en-US" sz="800" kern="10" dirty="0">
                <a:solidFill>
                  <a:srgbClr val="FFFFFF"/>
                </a:solidFill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ストレージユニット</a:t>
            </a:r>
            <a:endParaRPr lang="en-US" altLang="ja-JP" sz="800" kern="10" dirty="0">
              <a:solidFill>
                <a:srgbClr val="FFFFFF"/>
              </a:solidFill>
              <a:latin typeface="ヒラギノ角ゴ8" panose="020B0800000000000000" pitchFamily="50" charset="-128"/>
              <a:ea typeface="ヒラギノ角ゴ8" panose="020B0800000000000000" pitchFamily="50" charset="-128"/>
            </a:endParaRPr>
          </a:p>
        </p:txBody>
      </p:sp>
      <p:sp>
        <p:nvSpPr>
          <p:cNvPr id="114" name="WordArt 12">
            <a:extLst>
              <a:ext uri="{FF2B5EF4-FFF2-40B4-BE49-F238E27FC236}">
                <a16:creationId xmlns:a16="http://schemas.microsoft.com/office/drawing/2014/main" id="{80EA2A85-21EF-4741-29F4-25D70A18379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10890" y="768195"/>
            <a:ext cx="3765550" cy="1612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800" kern="10" dirty="0">
                <a:solidFill>
                  <a:srgbClr val="FFFFFF"/>
                </a:solidFill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1.5PB</a:t>
            </a:r>
            <a:r>
              <a:rPr lang="ja-JP" altLang="en-US" sz="800" kern="10" dirty="0">
                <a:solidFill>
                  <a:srgbClr val="FFFFFF"/>
                </a:solidFill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オーバーの</a:t>
            </a:r>
            <a:r>
              <a:rPr lang="ja-JP" altLang="en-US" sz="8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大容量ストレージユニット </a:t>
            </a:r>
            <a:r>
              <a:rPr lang="en-US" altLang="ja-JP" sz="8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UltraData1560</a:t>
            </a:r>
            <a:endParaRPr lang="ja-JP" altLang="en-US" sz="800" kern="10" spc="0" dirty="0">
              <a:ln>
                <a:noFill/>
              </a:ln>
              <a:solidFill>
                <a:srgbClr val="FFFFFF"/>
              </a:solidFill>
              <a:effectLst/>
              <a:latin typeface="ヒラギノ角ゴ8" panose="020B0800000000000000" pitchFamily="50" charset="-128"/>
              <a:ea typeface="ヒラギノ角ゴ8" panose="020B0800000000000000" pitchFamily="50" charset="-128"/>
            </a:endParaRPr>
          </a:p>
        </p:txBody>
      </p:sp>
      <p:sp>
        <p:nvSpPr>
          <p:cNvPr id="115" name="WordArt 13">
            <a:extLst>
              <a:ext uri="{FF2B5EF4-FFF2-40B4-BE49-F238E27FC236}">
                <a16:creationId xmlns:a16="http://schemas.microsoft.com/office/drawing/2014/main" id="{154493D9-AC22-61BF-FE7C-6E184DB95A1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10890" y="1654927"/>
            <a:ext cx="3832225" cy="19521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高性能 </a:t>
            </a:r>
            <a:r>
              <a:rPr lang="en-US" altLang="ja-JP" sz="8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4U</a:t>
            </a:r>
            <a:r>
              <a:rPr lang="ja-JP" altLang="en-US" sz="8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ラックマウント型</a:t>
            </a:r>
            <a:r>
              <a:rPr lang="ja-JP" altLang="en-US" sz="800" kern="10" dirty="0">
                <a:solidFill>
                  <a:srgbClr val="FFFFFF"/>
                </a:solidFill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 </a:t>
            </a:r>
            <a:r>
              <a:rPr lang="en-US" altLang="ja-JP" sz="800" kern="10" dirty="0">
                <a:solidFill>
                  <a:srgbClr val="FFFFFF"/>
                </a:solidFill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AMD EPYC</a:t>
            </a:r>
            <a:r>
              <a:rPr lang="ja-JP" altLang="en-US" sz="800" kern="10" dirty="0">
                <a:solidFill>
                  <a:srgbClr val="FFFFFF"/>
                </a:solidFill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搭載</a:t>
            </a:r>
            <a:r>
              <a:rPr lang="en-US" altLang="ja-JP" sz="8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 </a:t>
            </a:r>
            <a:r>
              <a:rPr lang="en-US" altLang="ja-JP" sz="800" kern="10" dirty="0">
                <a:solidFill>
                  <a:srgbClr val="FFFFFF"/>
                </a:solidFill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HPC</a:t>
            </a:r>
            <a:r>
              <a:rPr lang="ja-JP" altLang="en-US" sz="800" kern="10" dirty="0">
                <a:solidFill>
                  <a:srgbClr val="FFFFFF"/>
                </a:solidFill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 </a:t>
            </a:r>
            <a:r>
              <a:rPr lang="en-US" altLang="ja-JP" sz="800" kern="10" dirty="0">
                <a:solidFill>
                  <a:srgbClr val="FFFFFF"/>
                </a:solidFill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AI</a:t>
            </a:r>
            <a:r>
              <a:rPr lang="ja-JP" altLang="en-US" sz="800" kern="10" dirty="0">
                <a:solidFill>
                  <a:srgbClr val="FFFFFF"/>
                </a:solidFill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サーバー</a:t>
            </a:r>
            <a:endParaRPr lang="ja-JP" altLang="en-US" sz="800" kern="10" spc="0" dirty="0">
              <a:ln>
                <a:noFill/>
              </a:ln>
              <a:solidFill>
                <a:srgbClr val="FFFFFF"/>
              </a:solidFill>
              <a:effectLst/>
              <a:latin typeface="ヒラギノ角ゴ7" panose="020B0700000000000000" pitchFamily="50" charset="-128"/>
              <a:ea typeface="ヒラギノ角ゴ7" panose="020B0700000000000000" pitchFamily="50" charset="-128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6B4380A5-B7D3-D897-6D04-2E669B4B0987}"/>
              </a:ext>
            </a:extLst>
          </p:cNvPr>
          <p:cNvGrpSpPr/>
          <p:nvPr/>
        </p:nvGrpSpPr>
        <p:grpSpPr>
          <a:xfrm>
            <a:off x="3310890" y="1899672"/>
            <a:ext cx="3832225" cy="237471"/>
            <a:chOff x="3310890" y="1899672"/>
            <a:chExt cx="3832225" cy="237471"/>
          </a:xfrm>
        </p:grpSpPr>
        <p:sp>
          <p:nvSpPr>
            <p:cNvPr id="116" name="Rectangle 14">
              <a:extLst>
                <a:ext uri="{FF2B5EF4-FFF2-40B4-BE49-F238E27FC236}">
                  <a16:creationId xmlns:a16="http://schemas.microsoft.com/office/drawing/2014/main" id="{6BCD9C64-0C7A-AA6A-1C74-655E2E958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0890" y="1899672"/>
              <a:ext cx="3832225" cy="2374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" name="WordArt 15">
              <a:extLst>
                <a:ext uri="{FF2B5EF4-FFF2-40B4-BE49-F238E27FC236}">
                  <a16:creationId xmlns:a16="http://schemas.microsoft.com/office/drawing/2014/main" id="{0F8032F2-29D3-9608-88B7-9CD7BA2CF12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702050" y="1946023"/>
              <a:ext cx="3049905" cy="14413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8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7" panose="020B0700000000000000" pitchFamily="50" charset="-128"/>
                  <a:ea typeface="ヒラギノ角ゴ7" panose="020B0700000000000000" pitchFamily="50" charset="-128"/>
                </a:rPr>
                <a:t>用途に合わせて様々なカスタマイズも承ります。</a:t>
              </a:r>
            </a:p>
          </p:txBody>
        </p:sp>
      </p:grpSp>
      <p:cxnSp>
        <p:nvCxnSpPr>
          <p:cNvPr id="2108" name="AutoShape 60">
            <a:extLst>
              <a:ext uri="{FF2B5EF4-FFF2-40B4-BE49-F238E27FC236}">
                <a16:creationId xmlns:a16="http://schemas.microsoft.com/office/drawing/2014/main" id="{CDC719C6-F85B-F9E3-4F40-9CC3A67D11E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5923" y="8747587"/>
            <a:ext cx="677735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09" name="AutoShape 61">
            <a:extLst>
              <a:ext uri="{FF2B5EF4-FFF2-40B4-BE49-F238E27FC236}">
                <a16:creationId xmlns:a16="http://schemas.microsoft.com/office/drawing/2014/main" id="{0AD191EE-C973-061C-D5CB-007536ECDEE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5923" y="8111369"/>
            <a:ext cx="677735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11" name="AutoShape 63">
            <a:extLst>
              <a:ext uri="{FF2B5EF4-FFF2-40B4-BE49-F238E27FC236}">
                <a16:creationId xmlns:a16="http://schemas.microsoft.com/office/drawing/2014/main" id="{E895BBDB-8973-B88F-2B56-19AE8A73D74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5923" y="4883928"/>
            <a:ext cx="677735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12" name="AutoShape 64">
            <a:extLst>
              <a:ext uri="{FF2B5EF4-FFF2-40B4-BE49-F238E27FC236}">
                <a16:creationId xmlns:a16="http://schemas.microsoft.com/office/drawing/2014/main" id="{CAB2052A-1499-2B8A-49A1-5FC149331FE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5923" y="4467402"/>
            <a:ext cx="677735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2" name="Rectangle 65">
            <a:extLst>
              <a:ext uri="{FF2B5EF4-FFF2-40B4-BE49-F238E27FC236}">
                <a16:creationId xmlns:a16="http://schemas.microsoft.com/office/drawing/2014/main" id="{9EA5BF3A-AE7E-0C8C-776B-8F040F08E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34" y="5005203"/>
            <a:ext cx="4508500" cy="3001399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cxnSp>
        <p:nvCxnSpPr>
          <p:cNvPr id="2114" name="AutoShape 66">
            <a:extLst>
              <a:ext uri="{FF2B5EF4-FFF2-40B4-BE49-F238E27FC236}">
                <a16:creationId xmlns:a16="http://schemas.microsoft.com/office/drawing/2014/main" id="{B4D2C27B-39AC-EFE6-0A37-89D7963563B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5923" y="9409428"/>
            <a:ext cx="677735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3" name="WordArt 68">
            <a:extLst>
              <a:ext uri="{FF2B5EF4-FFF2-40B4-BE49-F238E27FC236}">
                <a16:creationId xmlns:a16="http://schemas.microsoft.com/office/drawing/2014/main" id="{7F2DD404-C02A-46E3-07A8-12FEDF7968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2598" y="5097270"/>
            <a:ext cx="4348640" cy="85019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ja-JP" altLang="en-US" sz="800" b="1" kern="10" dirty="0">
                <a:solidFill>
                  <a:srgbClr val="000000"/>
                </a:solidFill>
                <a:latin typeface="游ゴシック" panose="020B0400000000000000" pitchFamily="50" charset="-128"/>
              </a:rPr>
              <a:t>■シャーシ：</a:t>
            </a:r>
            <a:r>
              <a:rPr lang="en-US" altLang="ja-JP" sz="800" b="1" kern="10" dirty="0">
                <a:solidFill>
                  <a:srgbClr val="000000"/>
                </a:solidFill>
                <a:latin typeface="游ゴシック" panose="020B0400000000000000" pitchFamily="50" charset="-128"/>
              </a:rPr>
              <a:t>4U</a:t>
            </a:r>
            <a:r>
              <a:rPr lang="ja-JP" altLang="en-US" sz="800" b="1" kern="10" dirty="0">
                <a:solidFill>
                  <a:srgbClr val="000000"/>
                </a:solidFill>
                <a:latin typeface="游ゴシック" panose="020B0400000000000000" pitchFamily="50" charset="-128"/>
              </a:rPr>
              <a:t>ラックマウント型　 </a:t>
            </a:r>
            <a:r>
              <a:rPr lang="en-US" altLang="ja-JP" sz="800" b="1" kern="10" dirty="0">
                <a:solidFill>
                  <a:srgbClr val="000000"/>
                </a:solidFill>
                <a:latin typeface="游ゴシック" panose="020B0400000000000000" pitchFamily="50" charset="-128"/>
              </a:rPr>
              <a:t>G4101-01  (12) Hot-swap 2.5" drive U.2</a:t>
            </a:r>
            <a:r>
              <a:rPr lang="ja-JP" altLang="en-US" sz="800" b="1" kern="10" dirty="0">
                <a:solidFill>
                  <a:srgbClr val="000000"/>
                </a:solidFill>
                <a:latin typeface="游ゴシック" panose="020B0400000000000000" pitchFamily="50" charset="-128"/>
              </a:rPr>
              <a:t>　　</a:t>
            </a:r>
            <a:endParaRPr lang="en-US" altLang="ja-JP" sz="800" b="1" kern="10" dirty="0">
              <a:solidFill>
                <a:srgbClr val="000000"/>
              </a:solidFill>
              <a:latin typeface="游ゴシック" panose="020B0400000000000000" pitchFamily="50" charset="-128"/>
            </a:endParaRPr>
          </a:p>
          <a:p>
            <a:pPr algn="l" rtl="0">
              <a:buNone/>
            </a:pP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■OS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：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Microsoft® Windows® Server 2025  Standard  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日本語版</a:t>
            </a:r>
            <a:endParaRPr lang="en-US" altLang="ja-JP" sz="800" b="1" kern="10" spc="0" dirty="0">
              <a:ln>
                <a:noFill/>
              </a:ln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 rtl="0">
              <a:buNone/>
            </a:pPr>
            <a:r>
              <a:rPr lang="ja-JP" altLang="en-US" sz="800" b="1" kern="1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■</a:t>
            </a:r>
            <a:r>
              <a:rPr lang="en-US" altLang="ja-JP" sz="800" b="1" kern="1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CAL</a:t>
            </a:r>
            <a:r>
              <a:rPr lang="ja-JP" altLang="en-US" sz="800" b="1" kern="1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：</a:t>
            </a:r>
            <a:r>
              <a:rPr lang="en-US" altLang="ja-JP" sz="800" b="1" kern="1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Windows Server 2025 User CAL 1Client    ※</a:t>
            </a:r>
            <a:r>
              <a:rPr lang="ja-JP" altLang="en-US" sz="800" b="1" kern="1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必要</a:t>
            </a:r>
            <a:r>
              <a:rPr lang="en-US" altLang="ja-JP" sz="800" b="1" kern="1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CAL</a:t>
            </a:r>
            <a:r>
              <a:rPr lang="ja-JP" altLang="en-US" sz="800" b="1" kern="1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オプション</a:t>
            </a:r>
            <a:r>
              <a:rPr lang="en-US" altLang="ja-JP" sz="800" b="1" kern="1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  </a:t>
            </a:r>
          </a:p>
          <a:p>
            <a:pPr algn="l" rtl="0">
              <a:buNone/>
            </a:pP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■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OS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：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Ubuntu server 24.04LTS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ja-JP" altLang="en-US" sz="800" b="1" kern="1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インストール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代行</a:t>
            </a:r>
            <a:endParaRPr lang="en-US" altLang="ja-JP" sz="800" b="1" kern="10" spc="0" dirty="0">
              <a:ln>
                <a:noFill/>
              </a:ln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■CPU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：</a:t>
            </a:r>
            <a:r>
              <a:rPr lang="en-US" altLang="ja-JP" sz="800" b="1" kern="10" dirty="0">
                <a:solidFill>
                  <a:srgbClr val="000000"/>
                </a:solidFill>
                <a:latin typeface="游ゴシック" panose="020B0400000000000000" pitchFamily="50" charset="-128"/>
              </a:rPr>
              <a:t>AMD EPYC™ 9135 16C/32T 3.65 GHz(</a:t>
            </a:r>
            <a:r>
              <a:rPr lang="ja-JP" altLang="en-US" sz="800" b="1" kern="10" dirty="0">
                <a:solidFill>
                  <a:srgbClr val="000000"/>
                </a:solidFill>
                <a:latin typeface="游ゴシック" panose="020B0400000000000000" pitchFamily="50" charset="-128"/>
              </a:rPr>
              <a:t>最大 </a:t>
            </a:r>
            <a:r>
              <a:rPr lang="en-US" altLang="ja-JP" sz="800" b="1" kern="10" dirty="0">
                <a:solidFill>
                  <a:srgbClr val="000000"/>
                </a:solidFill>
                <a:latin typeface="游ゴシック" panose="020B0400000000000000" pitchFamily="50" charset="-128"/>
              </a:rPr>
              <a:t>4.3 GHz) 64 MB DDR5-6000     </a:t>
            </a:r>
            <a:r>
              <a:rPr lang="ja-JP" altLang="en-US" sz="800" b="1" kern="10" dirty="0">
                <a:solidFill>
                  <a:srgbClr val="000000"/>
                </a:solidFill>
                <a:latin typeface="游ゴシック" panose="020B0400000000000000" pitchFamily="50" charset="-128"/>
              </a:rPr>
              <a:t>　　　　　</a:t>
            </a:r>
            <a:endParaRPr lang="en-US" altLang="ja-JP" sz="800" b="1" kern="10" dirty="0">
              <a:solidFill>
                <a:srgbClr val="000000"/>
              </a:solidFill>
              <a:latin typeface="游ゴシック" panose="020B0400000000000000" pitchFamily="50" charset="-128"/>
            </a:endParaRPr>
          </a:p>
          <a:p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プロセッサクーラー：［標準］液冷モジュール（最大 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500W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  <a:endParaRPr lang="en-US" altLang="ja-JP" sz="800" b="1" kern="10" spc="0" dirty="0">
              <a:ln>
                <a:noFill/>
              </a:ln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en-US" altLang="ja-JP" sz="800" b="1" kern="10" spc="0" dirty="0">
              <a:ln>
                <a:noFill/>
              </a:ln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 rtl="0">
              <a:buNone/>
            </a:pP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■メモリ：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128GB 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16GB×8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） 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DDR5-5600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1.2V Registered  ECC DIMM</a:t>
            </a:r>
          </a:p>
          <a:p>
            <a:pPr algn="l" rtl="0">
              <a:buNone/>
            </a:pPr>
            <a:endParaRPr lang="en-US" altLang="ja-JP" sz="800" b="1" kern="10" spc="0" dirty="0">
              <a:ln>
                <a:noFill/>
              </a:ln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4" name="WordArt 69">
            <a:extLst>
              <a:ext uri="{FF2B5EF4-FFF2-40B4-BE49-F238E27FC236}">
                <a16:creationId xmlns:a16="http://schemas.microsoft.com/office/drawing/2014/main" id="{30E0E326-49CF-0CFA-213F-22F5D3577A3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2598" y="5969151"/>
            <a:ext cx="4348640" cy="8104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■SSD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：</a:t>
            </a:r>
            <a:r>
              <a:rPr lang="en-US" altLang="ja-JP" sz="800" b="1" kern="10" dirty="0">
                <a:solidFill>
                  <a:srgbClr val="000000"/>
                </a:solidFill>
                <a:latin typeface="游ゴシック" panose="020B0400000000000000" pitchFamily="50" charset="-128"/>
              </a:rPr>
              <a:t>【RAID1】960GB (x2) U.2 </a:t>
            </a:r>
            <a:r>
              <a:rPr lang="en-US" altLang="ja-JP" sz="800" b="1" kern="10" dirty="0" err="1">
                <a:solidFill>
                  <a:srgbClr val="000000"/>
                </a:solidFill>
                <a:latin typeface="游ゴシック" panose="020B0400000000000000" pitchFamily="50" charset="-128"/>
              </a:rPr>
              <a:t>NVMe</a:t>
            </a:r>
            <a:r>
              <a:rPr lang="en-US" altLang="ja-JP" sz="800" b="1" kern="10" dirty="0">
                <a:solidFill>
                  <a:srgbClr val="000000"/>
                </a:solidFill>
                <a:latin typeface="游ゴシック" panose="020B0400000000000000" pitchFamily="50" charset="-128"/>
              </a:rPr>
              <a:t> Read </a:t>
            </a:r>
            <a:r>
              <a:rPr lang="ja-JP" altLang="en-US" sz="800" b="1" kern="10" dirty="0">
                <a:solidFill>
                  <a:srgbClr val="000000"/>
                </a:solidFill>
                <a:latin typeface="游ゴシック" panose="020B0400000000000000" pitchFamily="50" charset="-128"/>
              </a:rPr>
              <a:t>最大</a:t>
            </a:r>
            <a:r>
              <a:rPr lang="en-US" altLang="ja-JP" sz="800" b="1" kern="10" dirty="0">
                <a:solidFill>
                  <a:srgbClr val="000000"/>
                </a:solidFill>
                <a:latin typeface="游ゴシック" panose="020B0400000000000000" pitchFamily="50" charset="-128"/>
              </a:rPr>
              <a:t>6500MB Write </a:t>
            </a:r>
            <a:r>
              <a:rPr lang="ja-JP" altLang="en-US" sz="800" b="1" kern="10" dirty="0">
                <a:solidFill>
                  <a:srgbClr val="000000"/>
                </a:solidFill>
                <a:latin typeface="游ゴシック" panose="020B0400000000000000" pitchFamily="50" charset="-128"/>
              </a:rPr>
              <a:t>最大</a:t>
            </a:r>
            <a:r>
              <a:rPr lang="en-US" altLang="ja-JP" sz="800" b="1" kern="10" dirty="0">
                <a:solidFill>
                  <a:srgbClr val="000000"/>
                </a:solidFill>
                <a:latin typeface="游ゴシック" panose="020B0400000000000000" pitchFamily="50" charset="-128"/>
              </a:rPr>
              <a:t>1500MB/Sec</a:t>
            </a:r>
            <a:r>
              <a:rPr lang="ja-JP" altLang="en-US" sz="800" b="1" kern="10" dirty="0">
                <a:solidFill>
                  <a:srgbClr val="000000"/>
                </a:solidFill>
                <a:latin typeface="游ゴシック" panose="020B0400000000000000" pitchFamily="50" charset="-128"/>
              </a:rPr>
              <a:t>　</a:t>
            </a:r>
            <a:r>
              <a:rPr lang="en-US" altLang="ja-JP" sz="800" b="1" kern="10" dirty="0">
                <a:solidFill>
                  <a:srgbClr val="000000"/>
                </a:solidFill>
                <a:latin typeface="游ゴシック" panose="020B0400000000000000" pitchFamily="50" charset="-128"/>
              </a:rPr>
              <a:t>MTBF=200</a:t>
            </a:r>
            <a:r>
              <a:rPr lang="ja-JP" altLang="en-US" sz="800" b="1" kern="10" dirty="0">
                <a:solidFill>
                  <a:srgbClr val="000000"/>
                </a:solidFill>
                <a:latin typeface="游ゴシック" panose="020B0400000000000000" pitchFamily="50" charset="-128"/>
              </a:rPr>
              <a:t>間時間　高耐久</a:t>
            </a:r>
            <a:r>
              <a:rPr lang="en-US" altLang="ja-JP" sz="800" b="1" kern="10" dirty="0">
                <a:solidFill>
                  <a:srgbClr val="000000"/>
                </a:solidFill>
                <a:latin typeface="游ゴシック" panose="020B0400000000000000" pitchFamily="50" charset="-128"/>
              </a:rPr>
              <a:t>SSD</a:t>
            </a:r>
            <a:r>
              <a:rPr lang="ja-JP" altLang="en-US" sz="800" b="1" kern="10" dirty="0">
                <a:solidFill>
                  <a:srgbClr val="000000"/>
                </a:solidFill>
                <a:latin typeface="游ゴシック" panose="020B0400000000000000" pitchFamily="50" charset="-128"/>
              </a:rPr>
              <a:t>　</a:t>
            </a:r>
            <a:r>
              <a:rPr lang="en-US" altLang="ja-JP" sz="800" b="1" kern="10" dirty="0">
                <a:solidFill>
                  <a:srgbClr val="000000"/>
                </a:solidFill>
                <a:latin typeface="游ゴシック" panose="020B0400000000000000" pitchFamily="50" charset="-128"/>
              </a:rPr>
              <a:t>        </a:t>
            </a:r>
          </a:p>
          <a:p>
            <a:r>
              <a:rPr lang="en-US" altLang="ja-JP" sz="800" b="1" kern="10" dirty="0">
                <a:solidFill>
                  <a:srgbClr val="000000"/>
                </a:solidFill>
                <a:latin typeface="游ゴシック" panose="020B0400000000000000" pitchFamily="50" charset="-128"/>
              </a:rPr>
              <a:t>■SSD</a:t>
            </a:r>
            <a:r>
              <a:rPr lang="ja-JP" altLang="en-US" sz="800" b="1" kern="10" dirty="0">
                <a:solidFill>
                  <a:srgbClr val="000000"/>
                </a:solidFill>
                <a:latin typeface="游ゴシック" panose="020B0400000000000000" pitchFamily="50" charset="-128"/>
              </a:rPr>
              <a:t>：</a:t>
            </a:r>
            <a:r>
              <a:rPr lang="en-US" altLang="ja-JP" sz="800" b="1" kern="10" dirty="0">
                <a:solidFill>
                  <a:srgbClr val="000000"/>
                </a:solidFill>
                <a:latin typeface="游ゴシック" panose="020B0400000000000000" pitchFamily="50" charset="-128"/>
              </a:rPr>
              <a:t>【RAID1】960GB (x2) U.2 </a:t>
            </a:r>
            <a:r>
              <a:rPr lang="en-US" altLang="ja-JP" sz="800" b="1" kern="10" dirty="0" err="1">
                <a:solidFill>
                  <a:srgbClr val="000000"/>
                </a:solidFill>
                <a:latin typeface="游ゴシック" panose="020B0400000000000000" pitchFamily="50" charset="-128"/>
              </a:rPr>
              <a:t>NVMe</a:t>
            </a:r>
            <a:r>
              <a:rPr lang="en-US" altLang="ja-JP" sz="800" b="1" kern="10" dirty="0">
                <a:solidFill>
                  <a:srgbClr val="000000"/>
                </a:solidFill>
                <a:latin typeface="游ゴシック" panose="020B0400000000000000" pitchFamily="50" charset="-128"/>
              </a:rPr>
              <a:t> Read </a:t>
            </a:r>
            <a:r>
              <a:rPr lang="ja-JP" altLang="en-US" sz="800" b="1" kern="10" dirty="0">
                <a:solidFill>
                  <a:srgbClr val="000000"/>
                </a:solidFill>
                <a:latin typeface="游ゴシック" panose="020B0400000000000000" pitchFamily="50" charset="-128"/>
              </a:rPr>
              <a:t>最大</a:t>
            </a:r>
            <a:r>
              <a:rPr lang="en-US" altLang="ja-JP" sz="800" b="1" kern="10" dirty="0">
                <a:solidFill>
                  <a:srgbClr val="000000"/>
                </a:solidFill>
                <a:latin typeface="游ゴシック" panose="020B0400000000000000" pitchFamily="50" charset="-128"/>
              </a:rPr>
              <a:t>6500MB Write </a:t>
            </a:r>
            <a:r>
              <a:rPr lang="ja-JP" altLang="en-US" sz="800" b="1" kern="10" dirty="0">
                <a:solidFill>
                  <a:srgbClr val="000000"/>
                </a:solidFill>
                <a:latin typeface="游ゴシック" panose="020B0400000000000000" pitchFamily="50" charset="-128"/>
              </a:rPr>
              <a:t>最大</a:t>
            </a:r>
            <a:r>
              <a:rPr lang="en-US" altLang="ja-JP" sz="800" b="1" kern="10" dirty="0">
                <a:solidFill>
                  <a:srgbClr val="000000"/>
                </a:solidFill>
                <a:latin typeface="游ゴシック" panose="020B0400000000000000" pitchFamily="50" charset="-128"/>
              </a:rPr>
              <a:t>1500MB/Sec</a:t>
            </a:r>
            <a:r>
              <a:rPr lang="ja-JP" altLang="en-US" sz="800" b="1" kern="10" dirty="0">
                <a:solidFill>
                  <a:srgbClr val="000000"/>
                </a:solidFill>
                <a:latin typeface="游ゴシック" panose="020B0400000000000000" pitchFamily="50" charset="-128"/>
              </a:rPr>
              <a:t>　</a:t>
            </a:r>
            <a:r>
              <a:rPr lang="en-US" altLang="ja-JP" sz="800" b="1" kern="10" dirty="0">
                <a:solidFill>
                  <a:srgbClr val="000000"/>
                </a:solidFill>
                <a:latin typeface="游ゴシック" panose="020B0400000000000000" pitchFamily="50" charset="-128"/>
              </a:rPr>
              <a:t>MTBF=200</a:t>
            </a:r>
            <a:r>
              <a:rPr lang="ja-JP" altLang="en-US" sz="800" b="1" kern="10" dirty="0">
                <a:solidFill>
                  <a:srgbClr val="000000"/>
                </a:solidFill>
                <a:latin typeface="游ゴシック" panose="020B0400000000000000" pitchFamily="50" charset="-128"/>
              </a:rPr>
              <a:t>間時間　高耐久</a:t>
            </a:r>
            <a:r>
              <a:rPr lang="en-US" altLang="ja-JP" sz="800" b="1" kern="10" dirty="0">
                <a:solidFill>
                  <a:srgbClr val="000000"/>
                </a:solidFill>
                <a:latin typeface="游ゴシック" panose="020B0400000000000000" pitchFamily="50" charset="-128"/>
              </a:rPr>
              <a:t>SSD      </a:t>
            </a:r>
          </a:p>
          <a:p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■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RAID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コントローラー：</a:t>
            </a:r>
            <a:r>
              <a:rPr lang="en-US" altLang="ja-JP" sz="800" b="1" kern="10" dirty="0" err="1">
                <a:solidFill>
                  <a:srgbClr val="000000"/>
                </a:solidFill>
                <a:latin typeface="游ゴシック" panose="020B0400000000000000" pitchFamily="50" charset="-128"/>
              </a:rPr>
              <a:t>MegaRAID</a:t>
            </a:r>
            <a:r>
              <a:rPr lang="en-US" altLang="ja-JP" sz="800" b="1" kern="10" dirty="0">
                <a:solidFill>
                  <a:srgbClr val="000000"/>
                </a:solidFill>
                <a:latin typeface="游ゴシック" panose="020B0400000000000000" pitchFamily="50" charset="-128"/>
              </a:rPr>
              <a:t> 9560-16i (05-50077-00)</a:t>
            </a:r>
            <a:r>
              <a:rPr lang="ja-JP" altLang="en-US" sz="800" b="1" kern="10" dirty="0">
                <a:solidFill>
                  <a:srgbClr val="000000"/>
                </a:solidFill>
                <a:latin typeface="游ゴシック" panose="020B0400000000000000" pitchFamily="50" charset="-128"/>
              </a:rPr>
              <a:t>　</a:t>
            </a:r>
            <a:r>
              <a:rPr lang="nb-NO" altLang="ja-JP" sz="800" b="1" kern="10" dirty="0">
                <a:solidFill>
                  <a:srgbClr val="000000"/>
                </a:solidFill>
                <a:latin typeface="游ゴシック" panose="020B0400000000000000" pitchFamily="50" charset="-128"/>
              </a:rPr>
              <a:t>MegaRAID 9560-16i RAID Levels 0, 1, 10, 5, 50, 6, 60</a:t>
            </a:r>
          </a:p>
          <a:p>
            <a:r>
              <a:rPr lang="ja-JP" altLang="en-US" sz="800" b="1" kern="10" dirty="0">
                <a:solidFill>
                  <a:srgbClr val="000000"/>
                </a:solidFill>
                <a:latin typeface="游ゴシック" panose="020B0400000000000000" pitchFamily="50" charset="-128"/>
              </a:rPr>
              <a:t>■</a:t>
            </a:r>
            <a:r>
              <a:rPr lang="en-US" altLang="ja-JP" sz="800" b="1" kern="10" dirty="0">
                <a:solidFill>
                  <a:srgbClr val="000000"/>
                </a:solidFill>
                <a:latin typeface="游ゴシック" panose="020B0400000000000000" pitchFamily="50" charset="-128"/>
              </a:rPr>
              <a:t>RAID</a:t>
            </a:r>
            <a:r>
              <a:rPr lang="ja-JP" altLang="en-US" sz="800" b="1" kern="10" dirty="0">
                <a:solidFill>
                  <a:srgbClr val="000000"/>
                </a:solidFill>
                <a:latin typeface="游ゴシック" panose="020B0400000000000000" pitchFamily="50" charset="-128"/>
              </a:rPr>
              <a:t>コントローラー：</a:t>
            </a:r>
            <a:r>
              <a:rPr lang="it-IT" altLang="ja-JP" sz="800" b="1" kern="10" dirty="0">
                <a:solidFill>
                  <a:srgbClr val="000000"/>
                </a:solidFill>
                <a:latin typeface="游ゴシック" panose="020B0400000000000000" pitchFamily="50" charset="-128"/>
              </a:rPr>
              <a:t>MegaRAID 9580-8i8e (05-50076-00)</a:t>
            </a:r>
            <a:r>
              <a:rPr lang="ja-JP" altLang="it-IT" sz="800" b="1" kern="10" dirty="0">
                <a:solidFill>
                  <a:srgbClr val="000000"/>
                </a:solidFill>
                <a:latin typeface="游ゴシック" panose="020B0400000000000000" pitchFamily="50" charset="-128"/>
              </a:rPr>
              <a:t>（ｘ</a:t>
            </a:r>
            <a:r>
              <a:rPr lang="it-IT" altLang="ja-JP" sz="800" b="1" kern="10" dirty="0">
                <a:solidFill>
                  <a:srgbClr val="000000"/>
                </a:solidFill>
                <a:latin typeface="游ゴシック" panose="020B0400000000000000" pitchFamily="50" charset="-128"/>
              </a:rPr>
              <a:t>2</a:t>
            </a:r>
            <a:r>
              <a:rPr lang="ja-JP" altLang="it-IT" sz="800" b="1" kern="10" dirty="0">
                <a:solidFill>
                  <a:srgbClr val="000000"/>
                </a:solidFill>
                <a:latin typeface="游ゴシック" panose="020B0400000000000000" pitchFamily="50" charset="-128"/>
              </a:rPr>
              <a:t>）</a:t>
            </a:r>
            <a:endParaRPr lang="en-US" altLang="ja-JP" sz="800" b="1" kern="10" dirty="0">
              <a:solidFill>
                <a:srgbClr val="000000"/>
              </a:solidFill>
              <a:latin typeface="游ゴシック" panose="020B0400000000000000" pitchFamily="50" charset="-128"/>
            </a:endParaRPr>
          </a:p>
          <a:p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　［</a:t>
            </a:r>
            <a:r>
              <a:rPr lang="ja-JP" altLang="en-US" sz="800" b="1" kern="10" dirty="0">
                <a:solidFill>
                  <a:srgbClr val="000000"/>
                </a:solidFill>
                <a:latin typeface="游ゴシック" panose="020B0400000000000000" pitchFamily="50" charset="-128"/>
              </a:rPr>
              <a:t>冗長コントローラー］</a:t>
            </a:r>
            <a:r>
              <a:rPr lang="en-US" altLang="ja-JP" sz="800" b="1" kern="10" dirty="0" err="1">
                <a:solidFill>
                  <a:srgbClr val="000000"/>
                </a:solidFill>
                <a:latin typeface="游ゴシック" panose="020B0400000000000000" pitchFamily="50" charset="-128"/>
              </a:rPr>
              <a:t>MegaRAID</a:t>
            </a:r>
            <a:r>
              <a:rPr lang="en-US" altLang="ja-JP" sz="800" b="1" kern="10" dirty="0">
                <a:solidFill>
                  <a:srgbClr val="000000"/>
                </a:solidFill>
                <a:latin typeface="游ゴシック" panose="020B0400000000000000" pitchFamily="50" charset="-128"/>
              </a:rPr>
              <a:t> 9580-8i8e (x2)  RAID Levels 0, 1, 10, 5, 50, 6, 60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endParaRPr lang="en-US" altLang="ja-JP" sz="800" b="1" kern="10" spc="0" dirty="0">
              <a:ln>
                <a:noFill/>
              </a:ln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ja-JP" altLang="en-US" sz="800" b="1" kern="10" spc="0" dirty="0">
              <a:ln>
                <a:noFill/>
              </a:ln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 rtl="0">
              <a:buNone/>
            </a:pP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■グラフィック：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ASPEED AST2600 BMC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D-Sub15×1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en-US" altLang="ja-JP" sz="800" b="1" kern="1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IPMI </a:t>
            </a:r>
          </a:p>
          <a:p>
            <a:pPr algn="l" rtl="0">
              <a:buNone/>
            </a:pPr>
            <a:endParaRPr lang="en-US" altLang="ja-JP" sz="800" b="1" kern="1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5" name="WordArt 70">
            <a:extLst>
              <a:ext uri="{FF2B5EF4-FFF2-40B4-BE49-F238E27FC236}">
                <a16:creationId xmlns:a16="http://schemas.microsoft.com/office/drawing/2014/main" id="{FAE5C2E9-EBD0-B3EE-A923-4DE77EE9175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2598" y="6818362"/>
            <a:ext cx="4348640" cy="124857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■電源：</a:t>
            </a:r>
            <a:r>
              <a:rPr lang="en-US" altLang="ja-JP" sz="800" b="1" kern="10" dirty="0">
                <a:solidFill>
                  <a:srgbClr val="000000"/>
                </a:solidFill>
                <a:latin typeface="游ゴシック" panose="020B0400000000000000" pitchFamily="50" charset="-128"/>
              </a:rPr>
              <a:t>[</a:t>
            </a:r>
            <a:r>
              <a:rPr lang="ja-JP" altLang="en-US" sz="800" b="1" kern="10" dirty="0">
                <a:solidFill>
                  <a:srgbClr val="000000"/>
                </a:solidFill>
                <a:latin typeface="游ゴシック" panose="020B0400000000000000" pitchFamily="50" charset="-128"/>
              </a:rPr>
              <a:t>冗長化（</a:t>
            </a:r>
            <a:r>
              <a:rPr lang="en-US" altLang="ja-JP" sz="800" b="1" kern="10" dirty="0">
                <a:solidFill>
                  <a:srgbClr val="000000"/>
                </a:solidFill>
                <a:latin typeface="游ゴシック" panose="020B0400000000000000" pitchFamily="50" charset="-128"/>
              </a:rPr>
              <a:t>1+1</a:t>
            </a:r>
            <a:r>
              <a:rPr lang="ja-JP" altLang="en-US" sz="800" b="1" kern="10" dirty="0">
                <a:solidFill>
                  <a:srgbClr val="000000"/>
                </a:solidFill>
                <a:latin typeface="游ゴシック" panose="020B0400000000000000" pitchFamily="50" charset="-128"/>
              </a:rPr>
              <a:t>）</a:t>
            </a:r>
            <a:r>
              <a:rPr lang="en-US" altLang="ja-JP" sz="800" b="1" kern="10" dirty="0">
                <a:solidFill>
                  <a:srgbClr val="000000"/>
                </a:solidFill>
                <a:latin typeface="游ゴシック" panose="020B0400000000000000" pitchFamily="50" charset="-128"/>
              </a:rPr>
              <a:t>] 2,800W/200V</a:t>
            </a:r>
            <a:r>
              <a:rPr lang="ja-JP" altLang="en-US" sz="800" b="1" kern="10" dirty="0">
                <a:solidFill>
                  <a:srgbClr val="000000"/>
                </a:solidFill>
                <a:latin typeface="游ゴシック" panose="020B0400000000000000" pitchFamily="50" charset="-128"/>
              </a:rPr>
              <a:t>（</a:t>
            </a:r>
            <a:r>
              <a:rPr lang="en-US" altLang="ja-JP" sz="800" b="1" kern="10" dirty="0">
                <a:solidFill>
                  <a:srgbClr val="000000"/>
                </a:solidFill>
                <a:latin typeface="游ゴシック" panose="020B0400000000000000" pitchFamily="50" charset="-128"/>
              </a:rPr>
              <a:t>1,200W/100V</a:t>
            </a:r>
            <a:r>
              <a:rPr lang="ja-JP" altLang="en-US" sz="800" b="1" kern="10" dirty="0">
                <a:solidFill>
                  <a:srgbClr val="000000"/>
                </a:solidFill>
                <a:latin typeface="游ゴシック" panose="020B0400000000000000" pitchFamily="50" charset="-128"/>
              </a:rPr>
              <a:t>）</a:t>
            </a:r>
            <a:r>
              <a:rPr lang="en-US" altLang="ja-JP" sz="800" b="1" kern="10" dirty="0">
                <a:solidFill>
                  <a:srgbClr val="000000"/>
                </a:solidFill>
                <a:latin typeface="游ゴシック" panose="020B0400000000000000" pitchFamily="50" charset="-128"/>
              </a:rPr>
              <a:t>80 Plus Platinum </a:t>
            </a:r>
            <a:r>
              <a:rPr lang="ja-JP" altLang="en-US" sz="800" b="1" kern="10" dirty="0">
                <a:solidFill>
                  <a:srgbClr val="000000"/>
                </a:solidFill>
                <a:latin typeface="游ゴシック" panose="020B0400000000000000" pitchFamily="50" charset="-128"/>
              </a:rPr>
              <a:t>認証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　　</a:t>
            </a:r>
            <a:endParaRPr lang="en-US" altLang="ja-JP" sz="800" b="1" kern="10" spc="0" dirty="0">
              <a:ln>
                <a:noFill/>
              </a:ln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en-US" altLang="ja-JP" sz="800" b="1" kern="10" spc="0" dirty="0">
              <a:ln>
                <a:noFill/>
              </a:ln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 rtl="0">
              <a:buNone/>
            </a:pP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■マザーボード：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AMD System On 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チップセット</a:t>
            </a:r>
            <a:endParaRPr lang="en-US" altLang="ja-JP" sz="800" b="1" kern="10" spc="0" dirty="0">
              <a:ln>
                <a:noFill/>
              </a:ln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800" b="1" kern="10" dirty="0">
                <a:solidFill>
                  <a:srgbClr val="000000"/>
                </a:solidFill>
                <a:latin typeface="游ゴシック" panose="020B0400000000000000" pitchFamily="50" charset="-128"/>
              </a:rPr>
              <a:t>■ネットワーク：</a:t>
            </a:r>
            <a:r>
              <a:rPr lang="en-US" altLang="ja-JP" sz="800" b="1" kern="10" dirty="0">
                <a:solidFill>
                  <a:srgbClr val="000000"/>
                </a:solidFill>
                <a:latin typeface="游ゴシック" panose="020B0400000000000000" pitchFamily="50" charset="-128"/>
              </a:rPr>
              <a:t>IPMI 2.0   Management</a:t>
            </a:r>
          </a:p>
          <a:p>
            <a:r>
              <a:rPr lang="ja-JP" altLang="en-US" sz="800" b="1" kern="10" dirty="0">
                <a:solidFill>
                  <a:srgbClr val="000000"/>
                </a:solidFill>
                <a:latin typeface="游ゴシック" panose="020B0400000000000000" pitchFamily="50" charset="-128"/>
              </a:rPr>
              <a:t>■ネットワーク増設：</a:t>
            </a:r>
            <a:r>
              <a:rPr lang="en-US" altLang="ja-JP" sz="800" b="1" kern="10" dirty="0" err="1">
                <a:solidFill>
                  <a:srgbClr val="000000"/>
                </a:solidFill>
                <a:latin typeface="游ゴシック" panose="020B0400000000000000" pitchFamily="50" charset="-128"/>
              </a:rPr>
              <a:t>DualPort</a:t>
            </a:r>
            <a:r>
              <a:rPr lang="en-US" altLang="ja-JP" sz="800" b="1" kern="10" dirty="0">
                <a:solidFill>
                  <a:srgbClr val="000000"/>
                </a:solidFill>
                <a:latin typeface="游ゴシック" panose="020B0400000000000000" pitchFamily="50" charset="-128"/>
              </a:rPr>
              <a:t>   Intel X550-AT2</a:t>
            </a:r>
            <a:r>
              <a:rPr lang="ja-JP" altLang="en-US" sz="800" b="1" kern="10" dirty="0">
                <a:solidFill>
                  <a:srgbClr val="000000"/>
                </a:solidFill>
                <a:latin typeface="游ゴシック" panose="020B0400000000000000" pitchFamily="50" charset="-128"/>
              </a:rPr>
              <a:t>　</a:t>
            </a:r>
            <a:r>
              <a:rPr lang="en-US" altLang="ja-JP" sz="800" b="1" kern="10" dirty="0">
                <a:solidFill>
                  <a:srgbClr val="000000"/>
                </a:solidFill>
                <a:latin typeface="游ゴシック" panose="020B0400000000000000" pitchFamily="50" charset="-128"/>
              </a:rPr>
              <a:t>10GbE LAN controller   RJ-45</a:t>
            </a:r>
          </a:p>
          <a:p>
            <a:pPr algn="l" rtl="0">
              <a:buNone/>
            </a:pPr>
            <a:endParaRPr lang="en-US" altLang="ja-JP" sz="800" b="1" kern="10" spc="0" dirty="0">
              <a:ln>
                <a:noFill/>
              </a:ln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 rtl="0">
              <a:buNone/>
            </a:pPr>
            <a:r>
              <a:rPr lang="ja-JP" altLang="en-US" sz="800" b="1" kern="1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■</a:t>
            </a:r>
            <a:r>
              <a:rPr lang="en-US" altLang="ja-JP" sz="800" b="1" kern="1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UltrastarData60</a:t>
            </a:r>
            <a:r>
              <a:rPr lang="ja-JP" altLang="en-US" sz="800" b="1" kern="1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lang="en-US" altLang="ja-JP" sz="800" b="1" kern="1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1ES2751</a:t>
            </a:r>
            <a:r>
              <a:rPr lang="ja-JP" altLang="en-US" sz="800" b="1" kern="1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  <a:r>
              <a:rPr lang="en-US" altLang="ja-JP" sz="800" b="1" kern="1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1560TB </a:t>
            </a:r>
            <a:r>
              <a:rPr lang="ja-JP" altLang="en-US" sz="800" b="1" kern="1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lang="en-US" altLang="ja-JP" sz="800" b="1" kern="1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RAID60</a:t>
            </a:r>
            <a:r>
              <a:rPr lang="ja-JP" altLang="en-US" sz="800" b="1" kern="1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  <a:r>
              <a:rPr lang="en-US" altLang="ja-JP" sz="800" b="1" kern="1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JBOD</a:t>
            </a:r>
            <a:r>
              <a:rPr lang="ja-JP" altLang="en-US" sz="800" b="1" kern="1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ストレージ（</a:t>
            </a:r>
            <a:r>
              <a:rPr lang="en-US" altLang="ja-JP" sz="800" b="1" kern="1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SATA 26TB HDD×60</a:t>
            </a:r>
            <a:r>
              <a:rPr lang="ja-JP" altLang="en-US" sz="800" b="1" kern="1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）　     </a:t>
            </a:r>
            <a:endParaRPr lang="en-US" altLang="ja-JP" sz="800" b="1" kern="1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 rtl="0">
              <a:buNone/>
            </a:pPr>
            <a:endParaRPr lang="en-US" altLang="ja-JP" sz="800" b="1" kern="10" spc="0" dirty="0">
              <a:ln>
                <a:noFill/>
              </a:ln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 rtl="0">
              <a:buNone/>
            </a:pP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■3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年間センドバック方式ハードウェア保証付</a:t>
            </a:r>
            <a:endParaRPr lang="en-US" altLang="ja-JP" sz="800" b="1" kern="10" spc="0" dirty="0">
              <a:ln>
                <a:noFill/>
              </a:ln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 rtl="0">
              <a:buNone/>
            </a:pPr>
            <a:endParaRPr lang="ja-JP" altLang="en-US" sz="800" b="1" kern="10" spc="0" dirty="0">
              <a:ln>
                <a:noFill/>
              </a:ln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6" name="WordArt 71">
            <a:extLst>
              <a:ext uri="{FF2B5EF4-FFF2-40B4-BE49-F238E27FC236}">
                <a16:creationId xmlns:a16="http://schemas.microsoft.com/office/drawing/2014/main" id="{D03B8892-BE0F-9428-BD98-5E4C4DDF7CE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5780" y="4581058"/>
            <a:ext cx="6488113" cy="19556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12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4U AI</a:t>
            </a:r>
            <a:r>
              <a:rPr lang="ja-JP" altLang="en-US" sz="12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サーバー ＆ </a:t>
            </a:r>
            <a:r>
              <a:rPr lang="en-US" altLang="ja-JP" sz="12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4U JBOD</a:t>
            </a:r>
            <a:r>
              <a:rPr lang="ja-JP" altLang="en-US" sz="12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ストレージユニットを組み合わせた 超大容量ストレージサーバー </a:t>
            </a:r>
            <a:r>
              <a:rPr lang="en-US" altLang="ja-JP" sz="12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1.5PB</a:t>
            </a:r>
            <a:r>
              <a:rPr lang="ja-JP" altLang="en-US" sz="12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 モデル</a:t>
            </a:r>
          </a:p>
        </p:txBody>
      </p:sp>
      <p:sp>
        <p:nvSpPr>
          <p:cNvPr id="2048" name="WordArt 75">
            <a:extLst>
              <a:ext uri="{FF2B5EF4-FFF2-40B4-BE49-F238E27FC236}">
                <a16:creationId xmlns:a16="http://schemas.microsoft.com/office/drawing/2014/main" id="{0B1C4FFE-91B2-1119-1AD6-AB0432E352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6403" y="8265661"/>
            <a:ext cx="3176906" cy="33652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HPC AI-Server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　</a:t>
            </a: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Type-MSHP4UEP1S12B</a:t>
            </a:r>
          </a:p>
          <a:p>
            <a:r>
              <a:rPr lang="en-US" altLang="ja-JP" sz="800" kern="10" dirty="0">
                <a:solidFill>
                  <a:srgbClr val="000000"/>
                </a:solidFill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AISV-EP9135MS3A960U4U2R1</a:t>
            </a: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+UD60/1560TB</a:t>
            </a:r>
            <a:endParaRPr lang="ja-JP" altLang="en-US" sz="800" kern="10" spc="0" dirty="0">
              <a:ln>
                <a:noFill/>
              </a:ln>
              <a:solidFill>
                <a:srgbClr val="000000"/>
              </a:solidFill>
              <a:effectLst/>
              <a:latin typeface="ヒラギノ角ゴ5" panose="020B0500000000000000" pitchFamily="50" charset="-128"/>
              <a:ea typeface="ヒラギノ角ゴ5" panose="020B0500000000000000" pitchFamily="50" charset="-128"/>
            </a:endParaRPr>
          </a:p>
        </p:txBody>
      </p:sp>
      <p:sp>
        <p:nvSpPr>
          <p:cNvPr id="2073" name="WordArt 105">
            <a:extLst>
              <a:ext uri="{FF2B5EF4-FFF2-40B4-BE49-F238E27FC236}">
                <a16:creationId xmlns:a16="http://schemas.microsoft.com/office/drawing/2014/main" id="{FF31FDF3-5291-EF60-7DF3-1327674E50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7867" y="9537476"/>
            <a:ext cx="3096000" cy="216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カスタマイズ</a:t>
            </a:r>
            <a:r>
              <a:rPr lang="ja-JP" altLang="en-US" sz="800" kern="10" dirty="0">
                <a:solidFill>
                  <a:srgbClr val="000000"/>
                </a:solidFill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の価格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は電話またはメールにてお問い合わせください。</a:t>
            </a:r>
            <a:endParaRPr lang="en-US" altLang="ja-JP" sz="800" kern="10" spc="0" dirty="0">
              <a:ln>
                <a:noFill/>
              </a:ln>
              <a:solidFill>
                <a:srgbClr val="000000"/>
              </a:solidFill>
              <a:effectLst/>
              <a:latin typeface="ヒラギノ角ゴ5" panose="020B0500000000000000" pitchFamily="50" charset="-128"/>
              <a:ea typeface="ヒラギノ角ゴ5" panose="020B0500000000000000" pitchFamily="50" charset="-128"/>
            </a:endParaRPr>
          </a:p>
          <a:p>
            <a:pPr algn="l" rtl="0">
              <a:buNone/>
            </a:pP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上記のカスタマイズ以外も</a:t>
            </a: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HPC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全般のご相談を承ります。</a:t>
            </a:r>
          </a:p>
        </p:txBody>
      </p:sp>
      <p:grpSp>
        <p:nvGrpSpPr>
          <p:cNvPr id="2125" name="Group 15">
            <a:extLst>
              <a:ext uri="{FF2B5EF4-FFF2-40B4-BE49-F238E27FC236}">
                <a16:creationId xmlns:a16="http://schemas.microsoft.com/office/drawing/2014/main" id="{9B9FF931-07E4-F577-CD85-2747BE51560A}"/>
              </a:ext>
            </a:extLst>
          </p:cNvPr>
          <p:cNvGrpSpPr>
            <a:grpSpLocks/>
          </p:cNvGrpSpPr>
          <p:nvPr/>
        </p:nvGrpSpPr>
        <p:grpSpPr bwMode="auto">
          <a:xfrm>
            <a:off x="516246" y="9516397"/>
            <a:ext cx="1279525" cy="244490"/>
            <a:chOff x="809" y="3692"/>
            <a:chExt cx="14533" cy="2775"/>
          </a:xfrm>
        </p:grpSpPr>
        <p:sp>
          <p:nvSpPr>
            <p:cNvPr id="2132" name="Freeform 16">
              <a:extLst>
                <a:ext uri="{FF2B5EF4-FFF2-40B4-BE49-F238E27FC236}">
                  <a16:creationId xmlns:a16="http://schemas.microsoft.com/office/drawing/2014/main" id="{049D1D36-9806-55A5-812A-C1281C73B47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14" y="6066"/>
              <a:ext cx="400" cy="368"/>
            </a:xfrm>
            <a:custGeom>
              <a:avLst/>
              <a:gdLst>
                <a:gd name="T0" fmla="*/ 23 w 34"/>
                <a:gd name="T1" fmla="*/ 12 h 31"/>
                <a:gd name="T2" fmla="*/ 17 w 34"/>
                <a:gd name="T3" fmla="*/ 7 h 31"/>
                <a:gd name="T4" fmla="*/ 12 w 34"/>
                <a:gd name="T5" fmla="*/ 10 h 31"/>
                <a:gd name="T6" fmla="*/ 10 w 34"/>
                <a:gd name="T7" fmla="*/ 16 h 31"/>
                <a:gd name="T8" fmla="*/ 12 w 34"/>
                <a:gd name="T9" fmla="*/ 22 h 31"/>
                <a:gd name="T10" fmla="*/ 17 w 34"/>
                <a:gd name="T11" fmla="*/ 24 h 31"/>
                <a:gd name="T12" fmla="*/ 22 w 34"/>
                <a:gd name="T13" fmla="*/ 22 h 31"/>
                <a:gd name="T14" fmla="*/ 23 w 34"/>
                <a:gd name="T15" fmla="*/ 19 h 31"/>
                <a:gd name="T16" fmla="*/ 34 w 34"/>
                <a:gd name="T17" fmla="*/ 19 h 31"/>
                <a:gd name="T18" fmla="*/ 29 w 34"/>
                <a:gd name="T19" fmla="*/ 27 h 31"/>
                <a:gd name="T20" fmla="*/ 17 w 34"/>
                <a:gd name="T21" fmla="*/ 31 h 31"/>
                <a:gd name="T22" fmla="*/ 0 w 34"/>
                <a:gd name="T23" fmla="*/ 16 h 31"/>
                <a:gd name="T24" fmla="*/ 17 w 34"/>
                <a:gd name="T25" fmla="*/ 0 h 31"/>
                <a:gd name="T26" fmla="*/ 29 w 34"/>
                <a:gd name="T27" fmla="*/ 4 h 31"/>
                <a:gd name="T28" fmla="*/ 33 w 34"/>
                <a:gd name="T29" fmla="*/ 12 h 31"/>
                <a:gd name="T30" fmla="*/ 23 w 34"/>
                <a:gd name="T31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31">
                  <a:moveTo>
                    <a:pt x="23" y="12"/>
                  </a:moveTo>
                  <a:cubicBezTo>
                    <a:pt x="23" y="8"/>
                    <a:pt x="20" y="7"/>
                    <a:pt x="17" y="7"/>
                  </a:cubicBezTo>
                  <a:cubicBezTo>
                    <a:pt x="15" y="7"/>
                    <a:pt x="13" y="8"/>
                    <a:pt x="12" y="10"/>
                  </a:cubicBezTo>
                  <a:cubicBezTo>
                    <a:pt x="11" y="11"/>
                    <a:pt x="10" y="15"/>
                    <a:pt x="10" y="16"/>
                  </a:cubicBezTo>
                  <a:cubicBezTo>
                    <a:pt x="10" y="19"/>
                    <a:pt x="11" y="21"/>
                    <a:pt x="12" y="22"/>
                  </a:cubicBezTo>
                  <a:cubicBezTo>
                    <a:pt x="13" y="24"/>
                    <a:pt x="15" y="24"/>
                    <a:pt x="17" y="24"/>
                  </a:cubicBezTo>
                  <a:cubicBezTo>
                    <a:pt x="19" y="24"/>
                    <a:pt x="21" y="24"/>
                    <a:pt x="22" y="22"/>
                  </a:cubicBezTo>
                  <a:cubicBezTo>
                    <a:pt x="23" y="21"/>
                    <a:pt x="23" y="21"/>
                    <a:pt x="23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21"/>
                    <a:pt x="33" y="24"/>
                    <a:pt x="29" y="27"/>
                  </a:cubicBezTo>
                  <a:cubicBezTo>
                    <a:pt x="26" y="29"/>
                    <a:pt x="23" y="31"/>
                    <a:pt x="17" y="31"/>
                  </a:cubicBezTo>
                  <a:cubicBezTo>
                    <a:pt x="8" y="31"/>
                    <a:pt x="0" y="26"/>
                    <a:pt x="0" y="16"/>
                  </a:cubicBezTo>
                  <a:cubicBezTo>
                    <a:pt x="0" y="7"/>
                    <a:pt x="7" y="0"/>
                    <a:pt x="17" y="0"/>
                  </a:cubicBezTo>
                  <a:cubicBezTo>
                    <a:pt x="21" y="0"/>
                    <a:pt x="26" y="1"/>
                    <a:pt x="29" y="4"/>
                  </a:cubicBezTo>
                  <a:cubicBezTo>
                    <a:pt x="33" y="7"/>
                    <a:pt x="33" y="11"/>
                    <a:pt x="33" y="12"/>
                  </a:cubicBezTo>
                  <a:lnTo>
                    <a:pt x="23" y="12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5" name="Freeform 17">
              <a:extLst>
                <a:ext uri="{FF2B5EF4-FFF2-40B4-BE49-F238E27FC236}">
                  <a16:creationId xmlns:a16="http://schemas.microsoft.com/office/drawing/2014/main" id="{8BC61FFB-EEAC-C575-2C3A-7850A926D8E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762" y="6159"/>
              <a:ext cx="344" cy="275"/>
            </a:xfrm>
            <a:custGeom>
              <a:avLst/>
              <a:gdLst>
                <a:gd name="T0" fmla="*/ 20 w 29"/>
                <a:gd name="T1" fmla="*/ 12 h 23"/>
                <a:gd name="T2" fmla="*/ 14 w 29"/>
                <a:gd name="T3" fmla="*/ 18 h 23"/>
                <a:gd name="T4" fmla="*/ 9 w 29"/>
                <a:gd name="T5" fmla="*/ 12 h 23"/>
                <a:gd name="T6" fmla="*/ 14 w 29"/>
                <a:gd name="T7" fmla="*/ 6 h 23"/>
                <a:gd name="T8" fmla="*/ 20 w 29"/>
                <a:gd name="T9" fmla="*/ 12 h 23"/>
                <a:gd name="T10" fmla="*/ 0 w 29"/>
                <a:gd name="T11" fmla="*/ 12 h 23"/>
                <a:gd name="T12" fmla="*/ 14 w 29"/>
                <a:gd name="T13" fmla="*/ 23 h 23"/>
                <a:gd name="T14" fmla="*/ 29 w 29"/>
                <a:gd name="T15" fmla="*/ 12 h 23"/>
                <a:gd name="T16" fmla="*/ 14 w 29"/>
                <a:gd name="T17" fmla="*/ 0 h 23"/>
                <a:gd name="T18" fmla="*/ 0 w 29"/>
                <a:gd name="T1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3">
                  <a:moveTo>
                    <a:pt x="20" y="12"/>
                  </a:moveTo>
                  <a:cubicBezTo>
                    <a:pt x="20" y="13"/>
                    <a:pt x="19" y="18"/>
                    <a:pt x="14" y="18"/>
                  </a:cubicBezTo>
                  <a:cubicBezTo>
                    <a:pt x="10" y="18"/>
                    <a:pt x="9" y="13"/>
                    <a:pt x="9" y="12"/>
                  </a:cubicBezTo>
                  <a:cubicBezTo>
                    <a:pt x="9" y="9"/>
                    <a:pt x="10" y="6"/>
                    <a:pt x="14" y="6"/>
                  </a:cubicBezTo>
                  <a:cubicBezTo>
                    <a:pt x="19" y="6"/>
                    <a:pt x="20" y="10"/>
                    <a:pt x="20" y="12"/>
                  </a:cubicBezTo>
                  <a:close/>
                  <a:moveTo>
                    <a:pt x="0" y="12"/>
                  </a:moveTo>
                  <a:cubicBezTo>
                    <a:pt x="0" y="20"/>
                    <a:pt x="7" y="23"/>
                    <a:pt x="14" y="23"/>
                  </a:cubicBezTo>
                  <a:cubicBezTo>
                    <a:pt x="22" y="23"/>
                    <a:pt x="29" y="20"/>
                    <a:pt x="29" y="12"/>
                  </a:cubicBezTo>
                  <a:cubicBezTo>
                    <a:pt x="29" y="4"/>
                    <a:pt x="22" y="0"/>
                    <a:pt x="14" y="0"/>
                  </a:cubicBezTo>
                  <a:cubicBezTo>
                    <a:pt x="7" y="0"/>
                    <a:pt x="0" y="4"/>
                    <a:pt x="0" y="12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6" name="Freeform 18">
              <a:extLst>
                <a:ext uri="{FF2B5EF4-FFF2-40B4-BE49-F238E27FC236}">
                  <a16:creationId xmlns:a16="http://schemas.microsoft.com/office/drawing/2014/main" id="{01FB3913-4317-CB9F-D464-8FAEA73A6EF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63" y="6159"/>
              <a:ext cx="463" cy="260"/>
            </a:xfrm>
            <a:custGeom>
              <a:avLst/>
              <a:gdLst>
                <a:gd name="T0" fmla="*/ 8 w 39"/>
                <a:gd name="T1" fmla="*/ 1 h 22"/>
                <a:gd name="T2" fmla="*/ 8 w 39"/>
                <a:gd name="T3" fmla="*/ 4 h 22"/>
                <a:gd name="T4" fmla="*/ 9 w 39"/>
                <a:gd name="T5" fmla="*/ 2 h 22"/>
                <a:gd name="T6" fmla="*/ 16 w 39"/>
                <a:gd name="T7" fmla="*/ 0 h 22"/>
                <a:gd name="T8" fmla="*/ 22 w 39"/>
                <a:gd name="T9" fmla="*/ 4 h 22"/>
                <a:gd name="T10" fmla="*/ 30 w 39"/>
                <a:gd name="T11" fmla="*/ 0 h 22"/>
                <a:gd name="T12" fmla="*/ 39 w 39"/>
                <a:gd name="T13" fmla="*/ 9 h 22"/>
                <a:gd name="T14" fmla="*/ 39 w 39"/>
                <a:gd name="T15" fmla="*/ 22 h 22"/>
                <a:gd name="T16" fmla="*/ 30 w 39"/>
                <a:gd name="T17" fmla="*/ 22 h 22"/>
                <a:gd name="T18" fmla="*/ 30 w 39"/>
                <a:gd name="T19" fmla="*/ 10 h 22"/>
                <a:gd name="T20" fmla="*/ 27 w 39"/>
                <a:gd name="T21" fmla="*/ 7 h 22"/>
                <a:gd name="T22" fmla="*/ 24 w 39"/>
                <a:gd name="T23" fmla="*/ 10 h 22"/>
                <a:gd name="T24" fmla="*/ 24 w 39"/>
                <a:gd name="T25" fmla="*/ 22 h 22"/>
                <a:gd name="T26" fmla="*/ 15 w 39"/>
                <a:gd name="T27" fmla="*/ 22 h 22"/>
                <a:gd name="T28" fmla="*/ 15 w 39"/>
                <a:gd name="T29" fmla="*/ 10 h 22"/>
                <a:gd name="T30" fmla="*/ 12 w 39"/>
                <a:gd name="T31" fmla="*/ 7 h 22"/>
                <a:gd name="T32" fmla="*/ 9 w 39"/>
                <a:gd name="T33" fmla="*/ 10 h 22"/>
                <a:gd name="T34" fmla="*/ 9 w 39"/>
                <a:gd name="T35" fmla="*/ 22 h 22"/>
                <a:gd name="T36" fmla="*/ 0 w 39"/>
                <a:gd name="T37" fmla="*/ 22 h 22"/>
                <a:gd name="T38" fmla="*/ 0 w 39"/>
                <a:gd name="T39" fmla="*/ 1 h 22"/>
                <a:gd name="T40" fmla="*/ 8 w 39"/>
                <a:gd name="T4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22">
                  <a:moveTo>
                    <a:pt x="8" y="1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1" y="1"/>
                    <a:pt x="13" y="0"/>
                    <a:pt x="16" y="0"/>
                  </a:cubicBezTo>
                  <a:cubicBezTo>
                    <a:pt x="20" y="0"/>
                    <a:pt x="22" y="3"/>
                    <a:pt x="22" y="4"/>
                  </a:cubicBezTo>
                  <a:cubicBezTo>
                    <a:pt x="23" y="3"/>
                    <a:pt x="25" y="0"/>
                    <a:pt x="30" y="0"/>
                  </a:cubicBezTo>
                  <a:cubicBezTo>
                    <a:pt x="34" y="0"/>
                    <a:pt x="39" y="2"/>
                    <a:pt x="39" y="9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8"/>
                    <a:pt x="29" y="7"/>
                    <a:pt x="27" y="7"/>
                  </a:cubicBezTo>
                  <a:cubicBezTo>
                    <a:pt x="25" y="7"/>
                    <a:pt x="24" y="8"/>
                    <a:pt x="24" y="10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8"/>
                    <a:pt x="14" y="7"/>
                    <a:pt x="12" y="7"/>
                  </a:cubicBezTo>
                  <a:cubicBezTo>
                    <a:pt x="9" y="7"/>
                    <a:pt x="9" y="8"/>
                    <a:pt x="9" y="10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8" name="Freeform 19">
              <a:extLst>
                <a:ext uri="{FF2B5EF4-FFF2-40B4-BE49-F238E27FC236}">
                  <a16:creationId xmlns:a16="http://schemas.microsoft.com/office/drawing/2014/main" id="{244B099E-8506-E518-55C9-473AD2CD46D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86" y="6159"/>
              <a:ext cx="332" cy="308"/>
            </a:xfrm>
            <a:custGeom>
              <a:avLst/>
              <a:gdLst>
                <a:gd name="T0" fmla="*/ 14 w 28"/>
                <a:gd name="T1" fmla="*/ 17 h 26"/>
                <a:gd name="T2" fmla="*/ 9 w 28"/>
                <a:gd name="T3" fmla="*/ 11 h 26"/>
                <a:gd name="T4" fmla="*/ 14 w 28"/>
                <a:gd name="T5" fmla="*/ 6 h 26"/>
                <a:gd name="T6" fmla="*/ 19 w 28"/>
                <a:gd name="T7" fmla="*/ 12 h 26"/>
                <a:gd name="T8" fmla="*/ 18 w 28"/>
                <a:gd name="T9" fmla="*/ 16 h 26"/>
                <a:gd name="T10" fmla="*/ 14 w 28"/>
                <a:gd name="T11" fmla="*/ 17 h 26"/>
                <a:gd name="T12" fmla="*/ 9 w 28"/>
                <a:gd name="T13" fmla="*/ 20 h 26"/>
                <a:gd name="T14" fmla="*/ 11 w 28"/>
                <a:gd name="T15" fmla="*/ 22 h 26"/>
                <a:gd name="T16" fmla="*/ 17 w 28"/>
                <a:gd name="T17" fmla="*/ 23 h 26"/>
                <a:gd name="T18" fmla="*/ 28 w 28"/>
                <a:gd name="T19" fmla="*/ 12 h 26"/>
                <a:gd name="T20" fmla="*/ 16 w 28"/>
                <a:gd name="T21" fmla="*/ 0 h 26"/>
                <a:gd name="T22" fmla="*/ 12 w 28"/>
                <a:gd name="T23" fmla="*/ 1 h 26"/>
                <a:gd name="T24" fmla="*/ 8 w 28"/>
                <a:gd name="T25" fmla="*/ 4 h 26"/>
                <a:gd name="T26" fmla="*/ 8 w 28"/>
                <a:gd name="T27" fmla="*/ 1 h 26"/>
                <a:gd name="T28" fmla="*/ 0 w 28"/>
                <a:gd name="T29" fmla="*/ 1 h 26"/>
                <a:gd name="T30" fmla="*/ 0 w 28"/>
                <a:gd name="T31" fmla="*/ 26 h 26"/>
                <a:gd name="T32" fmla="*/ 9 w 28"/>
                <a:gd name="T33" fmla="*/ 26 h 26"/>
                <a:gd name="T34" fmla="*/ 9 w 28"/>
                <a:gd name="T35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26">
                  <a:moveTo>
                    <a:pt x="14" y="17"/>
                  </a:moveTo>
                  <a:cubicBezTo>
                    <a:pt x="10" y="17"/>
                    <a:pt x="9" y="13"/>
                    <a:pt x="9" y="11"/>
                  </a:cubicBezTo>
                  <a:cubicBezTo>
                    <a:pt x="9" y="9"/>
                    <a:pt x="10" y="6"/>
                    <a:pt x="14" y="6"/>
                  </a:cubicBezTo>
                  <a:cubicBezTo>
                    <a:pt x="17" y="6"/>
                    <a:pt x="19" y="8"/>
                    <a:pt x="19" y="12"/>
                  </a:cubicBezTo>
                  <a:cubicBezTo>
                    <a:pt x="19" y="13"/>
                    <a:pt x="19" y="15"/>
                    <a:pt x="18" y="16"/>
                  </a:cubicBezTo>
                  <a:cubicBezTo>
                    <a:pt x="17" y="16"/>
                    <a:pt x="16" y="17"/>
                    <a:pt x="14" y="17"/>
                  </a:cubicBezTo>
                  <a:close/>
                  <a:moveTo>
                    <a:pt x="9" y="20"/>
                  </a:moveTo>
                  <a:cubicBezTo>
                    <a:pt x="10" y="21"/>
                    <a:pt x="10" y="21"/>
                    <a:pt x="11" y="22"/>
                  </a:cubicBezTo>
                  <a:cubicBezTo>
                    <a:pt x="13" y="23"/>
                    <a:pt x="15" y="23"/>
                    <a:pt x="17" y="23"/>
                  </a:cubicBezTo>
                  <a:cubicBezTo>
                    <a:pt x="26" y="23"/>
                    <a:pt x="28" y="17"/>
                    <a:pt x="28" y="12"/>
                  </a:cubicBezTo>
                  <a:cubicBezTo>
                    <a:pt x="28" y="6"/>
                    <a:pt x="25" y="0"/>
                    <a:pt x="16" y="0"/>
                  </a:cubicBezTo>
                  <a:cubicBezTo>
                    <a:pt x="15" y="0"/>
                    <a:pt x="13" y="1"/>
                    <a:pt x="12" y="1"/>
                  </a:cubicBezTo>
                  <a:cubicBezTo>
                    <a:pt x="10" y="2"/>
                    <a:pt x="9" y="3"/>
                    <a:pt x="8" y="4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9" y="26"/>
                    <a:pt x="9" y="26"/>
                    <a:pt x="9" y="26"/>
                  </a:cubicBezTo>
                  <a:lnTo>
                    <a:pt x="9" y="2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9" name="Freeform 20">
              <a:extLst>
                <a:ext uri="{FF2B5EF4-FFF2-40B4-BE49-F238E27FC236}">
                  <a16:creationId xmlns:a16="http://schemas.microsoft.com/office/drawing/2014/main" id="{36AC6822-6B8D-BE96-D17A-B852400F26D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78" y="6174"/>
              <a:ext cx="317" cy="260"/>
            </a:xfrm>
            <a:custGeom>
              <a:avLst/>
              <a:gdLst>
                <a:gd name="T0" fmla="*/ 18 w 27"/>
                <a:gd name="T1" fmla="*/ 21 h 22"/>
                <a:gd name="T2" fmla="*/ 18 w 27"/>
                <a:gd name="T3" fmla="*/ 19 h 22"/>
                <a:gd name="T4" fmla="*/ 10 w 27"/>
                <a:gd name="T5" fmla="*/ 22 h 22"/>
                <a:gd name="T6" fmla="*/ 1 w 27"/>
                <a:gd name="T7" fmla="*/ 19 h 22"/>
                <a:gd name="T8" fmla="*/ 0 w 27"/>
                <a:gd name="T9" fmla="*/ 14 h 22"/>
                <a:gd name="T10" fmla="*/ 0 w 27"/>
                <a:gd name="T11" fmla="*/ 0 h 22"/>
                <a:gd name="T12" fmla="*/ 9 w 27"/>
                <a:gd name="T13" fmla="*/ 0 h 22"/>
                <a:gd name="T14" fmla="*/ 9 w 27"/>
                <a:gd name="T15" fmla="*/ 12 h 22"/>
                <a:gd name="T16" fmla="*/ 13 w 27"/>
                <a:gd name="T17" fmla="*/ 16 h 22"/>
                <a:gd name="T18" fmla="*/ 18 w 27"/>
                <a:gd name="T19" fmla="*/ 12 h 22"/>
                <a:gd name="T20" fmla="*/ 18 w 27"/>
                <a:gd name="T21" fmla="*/ 0 h 22"/>
                <a:gd name="T22" fmla="*/ 27 w 27"/>
                <a:gd name="T23" fmla="*/ 0 h 22"/>
                <a:gd name="T24" fmla="*/ 27 w 27"/>
                <a:gd name="T25" fmla="*/ 21 h 22"/>
                <a:gd name="T26" fmla="*/ 18 w 27"/>
                <a:gd name="T2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22">
                  <a:moveTo>
                    <a:pt x="18" y="21"/>
                  </a:moveTo>
                  <a:cubicBezTo>
                    <a:pt x="18" y="19"/>
                    <a:pt x="18" y="19"/>
                    <a:pt x="18" y="19"/>
                  </a:cubicBezTo>
                  <a:cubicBezTo>
                    <a:pt x="17" y="20"/>
                    <a:pt x="15" y="22"/>
                    <a:pt x="10" y="22"/>
                  </a:cubicBezTo>
                  <a:cubicBezTo>
                    <a:pt x="8" y="22"/>
                    <a:pt x="3" y="22"/>
                    <a:pt x="1" y="19"/>
                  </a:cubicBezTo>
                  <a:cubicBezTo>
                    <a:pt x="0" y="17"/>
                    <a:pt x="0" y="15"/>
                    <a:pt x="0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5"/>
                    <a:pt x="11" y="16"/>
                    <a:pt x="13" y="16"/>
                  </a:cubicBezTo>
                  <a:cubicBezTo>
                    <a:pt x="15" y="16"/>
                    <a:pt x="18" y="15"/>
                    <a:pt x="18" y="1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21"/>
                    <a:pt x="27" y="21"/>
                    <a:pt x="27" y="21"/>
                  </a:cubicBezTo>
                  <a:lnTo>
                    <a:pt x="18" y="2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1" name="Freeform 21">
              <a:extLst>
                <a:ext uri="{FF2B5EF4-FFF2-40B4-BE49-F238E27FC236}">
                  <a16:creationId xmlns:a16="http://schemas.microsoft.com/office/drawing/2014/main" id="{ACFCF78F-7DDA-6167-DA6B-2ACDDE36806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55" y="6099"/>
              <a:ext cx="209" cy="335"/>
            </a:xfrm>
            <a:custGeom>
              <a:avLst/>
              <a:gdLst>
                <a:gd name="T0" fmla="*/ 13 w 18"/>
                <a:gd name="T1" fmla="*/ 10 h 28"/>
                <a:gd name="T2" fmla="*/ 13 w 18"/>
                <a:gd name="T3" fmla="*/ 20 h 28"/>
                <a:gd name="T4" fmla="*/ 16 w 18"/>
                <a:gd name="T5" fmla="*/ 22 h 28"/>
                <a:gd name="T6" fmla="*/ 18 w 18"/>
                <a:gd name="T7" fmla="*/ 22 h 28"/>
                <a:gd name="T8" fmla="*/ 18 w 18"/>
                <a:gd name="T9" fmla="*/ 28 h 28"/>
                <a:gd name="T10" fmla="*/ 12 w 18"/>
                <a:gd name="T11" fmla="*/ 28 h 28"/>
                <a:gd name="T12" fmla="*/ 4 w 18"/>
                <a:gd name="T13" fmla="*/ 22 h 28"/>
                <a:gd name="T14" fmla="*/ 4 w 18"/>
                <a:gd name="T15" fmla="*/ 10 h 28"/>
                <a:gd name="T16" fmla="*/ 0 w 18"/>
                <a:gd name="T17" fmla="*/ 10 h 28"/>
                <a:gd name="T18" fmla="*/ 0 w 18"/>
                <a:gd name="T19" fmla="*/ 6 h 28"/>
                <a:gd name="T20" fmla="*/ 4 w 18"/>
                <a:gd name="T21" fmla="*/ 6 h 28"/>
                <a:gd name="T22" fmla="*/ 4 w 18"/>
                <a:gd name="T23" fmla="*/ 0 h 28"/>
                <a:gd name="T24" fmla="*/ 13 w 18"/>
                <a:gd name="T25" fmla="*/ 0 h 28"/>
                <a:gd name="T26" fmla="*/ 13 w 18"/>
                <a:gd name="T27" fmla="*/ 6 h 28"/>
                <a:gd name="T28" fmla="*/ 18 w 18"/>
                <a:gd name="T29" fmla="*/ 6 h 28"/>
                <a:gd name="T30" fmla="*/ 18 w 18"/>
                <a:gd name="T31" fmla="*/ 10 h 28"/>
                <a:gd name="T32" fmla="*/ 13 w 18"/>
                <a:gd name="T33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28">
                  <a:moveTo>
                    <a:pt x="13" y="10"/>
                  </a:moveTo>
                  <a:cubicBezTo>
                    <a:pt x="13" y="20"/>
                    <a:pt x="13" y="20"/>
                    <a:pt x="13" y="20"/>
                  </a:cubicBezTo>
                  <a:cubicBezTo>
                    <a:pt x="13" y="22"/>
                    <a:pt x="14" y="22"/>
                    <a:pt x="16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8"/>
                    <a:pt x="13" y="28"/>
                    <a:pt x="12" y="28"/>
                  </a:cubicBezTo>
                  <a:cubicBezTo>
                    <a:pt x="5" y="28"/>
                    <a:pt x="4" y="25"/>
                    <a:pt x="4" y="22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10"/>
                    <a:pt x="18" y="10"/>
                    <a:pt x="18" y="10"/>
                  </a:cubicBezTo>
                  <a:lnTo>
                    <a:pt x="13" y="1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2" name="Freeform 22">
              <a:extLst>
                <a:ext uri="{FF2B5EF4-FFF2-40B4-BE49-F238E27FC236}">
                  <a16:creationId xmlns:a16="http://schemas.microsoft.com/office/drawing/2014/main" id="{FE0DC647-27FE-DFC4-6FE5-A17FE741F9D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715" y="6159"/>
              <a:ext cx="344" cy="275"/>
            </a:xfrm>
            <a:custGeom>
              <a:avLst/>
              <a:gdLst>
                <a:gd name="T0" fmla="*/ 9 w 29"/>
                <a:gd name="T1" fmla="*/ 9 h 23"/>
                <a:gd name="T2" fmla="*/ 10 w 29"/>
                <a:gd name="T3" fmla="*/ 7 h 23"/>
                <a:gd name="T4" fmla="*/ 14 w 29"/>
                <a:gd name="T5" fmla="*/ 5 h 23"/>
                <a:gd name="T6" fmla="*/ 18 w 29"/>
                <a:gd name="T7" fmla="*/ 7 h 23"/>
                <a:gd name="T8" fmla="*/ 20 w 29"/>
                <a:gd name="T9" fmla="*/ 9 h 23"/>
                <a:gd name="T10" fmla="*/ 9 w 29"/>
                <a:gd name="T11" fmla="*/ 9 h 23"/>
                <a:gd name="T12" fmla="*/ 29 w 29"/>
                <a:gd name="T13" fmla="*/ 13 h 23"/>
                <a:gd name="T14" fmla="*/ 26 w 29"/>
                <a:gd name="T15" fmla="*/ 5 h 23"/>
                <a:gd name="T16" fmla="*/ 14 w 29"/>
                <a:gd name="T17" fmla="*/ 0 h 23"/>
                <a:gd name="T18" fmla="*/ 0 w 29"/>
                <a:gd name="T19" fmla="*/ 12 h 23"/>
                <a:gd name="T20" fmla="*/ 15 w 29"/>
                <a:gd name="T21" fmla="*/ 23 h 23"/>
                <a:gd name="T22" fmla="*/ 26 w 29"/>
                <a:gd name="T23" fmla="*/ 19 h 23"/>
                <a:gd name="T24" fmla="*/ 28 w 29"/>
                <a:gd name="T25" fmla="*/ 16 h 23"/>
                <a:gd name="T26" fmla="*/ 19 w 29"/>
                <a:gd name="T27" fmla="*/ 16 h 23"/>
                <a:gd name="T28" fmla="*/ 15 w 29"/>
                <a:gd name="T29" fmla="*/ 18 h 23"/>
                <a:gd name="T30" fmla="*/ 10 w 29"/>
                <a:gd name="T31" fmla="*/ 16 h 23"/>
                <a:gd name="T32" fmla="*/ 9 w 29"/>
                <a:gd name="T33" fmla="*/ 13 h 23"/>
                <a:gd name="T34" fmla="*/ 29 w 29"/>
                <a:gd name="T35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23">
                  <a:moveTo>
                    <a:pt x="9" y="9"/>
                  </a:moveTo>
                  <a:cubicBezTo>
                    <a:pt x="9" y="8"/>
                    <a:pt x="10" y="7"/>
                    <a:pt x="10" y="7"/>
                  </a:cubicBezTo>
                  <a:cubicBezTo>
                    <a:pt x="11" y="6"/>
                    <a:pt x="13" y="5"/>
                    <a:pt x="14" y="5"/>
                  </a:cubicBezTo>
                  <a:cubicBezTo>
                    <a:pt x="16" y="5"/>
                    <a:pt x="17" y="6"/>
                    <a:pt x="18" y="7"/>
                  </a:cubicBezTo>
                  <a:cubicBezTo>
                    <a:pt x="19" y="7"/>
                    <a:pt x="20" y="8"/>
                    <a:pt x="20" y="9"/>
                  </a:cubicBezTo>
                  <a:lnTo>
                    <a:pt x="9" y="9"/>
                  </a:lnTo>
                  <a:close/>
                  <a:moveTo>
                    <a:pt x="29" y="13"/>
                  </a:moveTo>
                  <a:cubicBezTo>
                    <a:pt x="29" y="11"/>
                    <a:pt x="28" y="8"/>
                    <a:pt x="26" y="5"/>
                  </a:cubicBezTo>
                  <a:cubicBezTo>
                    <a:pt x="23" y="1"/>
                    <a:pt x="17" y="0"/>
                    <a:pt x="14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9"/>
                    <a:pt x="7" y="23"/>
                    <a:pt x="15" y="23"/>
                  </a:cubicBezTo>
                  <a:cubicBezTo>
                    <a:pt x="20" y="23"/>
                    <a:pt x="24" y="21"/>
                    <a:pt x="26" y="19"/>
                  </a:cubicBezTo>
                  <a:cubicBezTo>
                    <a:pt x="27" y="18"/>
                    <a:pt x="28" y="17"/>
                    <a:pt x="28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7"/>
                    <a:pt x="18" y="18"/>
                    <a:pt x="15" y="18"/>
                  </a:cubicBezTo>
                  <a:cubicBezTo>
                    <a:pt x="13" y="18"/>
                    <a:pt x="11" y="17"/>
                    <a:pt x="10" y="16"/>
                  </a:cubicBezTo>
                  <a:cubicBezTo>
                    <a:pt x="9" y="15"/>
                    <a:pt x="9" y="14"/>
                    <a:pt x="9" y="13"/>
                  </a:cubicBezTo>
                  <a:lnTo>
                    <a:pt x="29" y="1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3" name="Freeform 23">
              <a:extLst>
                <a:ext uri="{FF2B5EF4-FFF2-40B4-BE49-F238E27FC236}">
                  <a16:creationId xmlns:a16="http://schemas.microsoft.com/office/drawing/2014/main" id="{EEAAEFAE-F283-2FF0-E9F7-9E1DD3205B5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119" y="6159"/>
              <a:ext cx="233" cy="260"/>
            </a:xfrm>
            <a:custGeom>
              <a:avLst/>
              <a:gdLst>
                <a:gd name="T0" fmla="*/ 8 w 20"/>
                <a:gd name="T1" fmla="*/ 1 h 22"/>
                <a:gd name="T2" fmla="*/ 8 w 20"/>
                <a:gd name="T3" fmla="*/ 5 h 22"/>
                <a:gd name="T4" fmla="*/ 17 w 20"/>
                <a:gd name="T5" fmla="*/ 0 h 22"/>
                <a:gd name="T6" fmla="*/ 20 w 20"/>
                <a:gd name="T7" fmla="*/ 0 h 22"/>
                <a:gd name="T8" fmla="*/ 20 w 20"/>
                <a:gd name="T9" fmla="*/ 8 h 22"/>
                <a:gd name="T10" fmla="*/ 17 w 20"/>
                <a:gd name="T11" fmla="*/ 8 h 22"/>
                <a:gd name="T12" fmla="*/ 9 w 20"/>
                <a:gd name="T13" fmla="*/ 14 h 22"/>
                <a:gd name="T14" fmla="*/ 9 w 20"/>
                <a:gd name="T15" fmla="*/ 22 h 22"/>
                <a:gd name="T16" fmla="*/ 0 w 20"/>
                <a:gd name="T17" fmla="*/ 22 h 22"/>
                <a:gd name="T18" fmla="*/ 0 w 20"/>
                <a:gd name="T19" fmla="*/ 1 h 22"/>
                <a:gd name="T20" fmla="*/ 8 w 20"/>
                <a:gd name="T2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2">
                  <a:moveTo>
                    <a:pt x="8" y="1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9" y="3"/>
                    <a:pt x="10" y="0"/>
                    <a:pt x="1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4" y="8"/>
                    <a:pt x="9" y="8"/>
                    <a:pt x="9" y="14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4" name="Freeform 24">
              <a:extLst>
                <a:ext uri="{FF2B5EF4-FFF2-40B4-BE49-F238E27FC236}">
                  <a16:creationId xmlns:a16="http://schemas.microsoft.com/office/drawing/2014/main" id="{F0FD4B06-D183-A305-877F-5F9EB113A96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427" y="6066"/>
              <a:ext cx="448" cy="368"/>
            </a:xfrm>
            <a:custGeom>
              <a:avLst/>
              <a:gdLst>
                <a:gd name="T0" fmla="*/ 20 w 38"/>
                <a:gd name="T1" fmla="*/ 24 h 31"/>
                <a:gd name="T2" fmla="*/ 13 w 38"/>
                <a:gd name="T3" fmla="*/ 25 h 31"/>
                <a:gd name="T4" fmla="*/ 9 w 38"/>
                <a:gd name="T5" fmla="*/ 22 h 31"/>
                <a:gd name="T6" fmla="*/ 13 w 38"/>
                <a:gd name="T7" fmla="*/ 18 h 31"/>
                <a:gd name="T8" fmla="*/ 20 w 38"/>
                <a:gd name="T9" fmla="*/ 24 h 31"/>
                <a:gd name="T10" fmla="*/ 31 w 38"/>
                <a:gd name="T11" fmla="*/ 24 h 31"/>
                <a:gd name="T12" fmla="*/ 37 w 38"/>
                <a:gd name="T13" fmla="*/ 16 h 31"/>
                <a:gd name="T14" fmla="*/ 28 w 38"/>
                <a:gd name="T15" fmla="*/ 16 h 31"/>
                <a:gd name="T16" fmla="*/ 26 w 38"/>
                <a:gd name="T17" fmla="*/ 19 h 31"/>
                <a:gd name="T18" fmla="*/ 22 w 38"/>
                <a:gd name="T19" fmla="*/ 16 h 31"/>
                <a:gd name="T20" fmla="*/ 28 w 38"/>
                <a:gd name="T21" fmla="*/ 8 h 31"/>
                <a:gd name="T22" fmla="*/ 16 w 38"/>
                <a:gd name="T23" fmla="*/ 0 h 31"/>
                <a:gd name="T24" fmla="*/ 5 w 38"/>
                <a:gd name="T25" fmla="*/ 8 h 31"/>
                <a:gd name="T26" fmla="*/ 8 w 38"/>
                <a:gd name="T27" fmla="*/ 14 h 31"/>
                <a:gd name="T28" fmla="*/ 0 w 38"/>
                <a:gd name="T29" fmla="*/ 22 h 31"/>
                <a:gd name="T30" fmla="*/ 12 w 38"/>
                <a:gd name="T31" fmla="*/ 31 h 31"/>
                <a:gd name="T32" fmla="*/ 25 w 38"/>
                <a:gd name="T33" fmla="*/ 28 h 31"/>
                <a:gd name="T34" fmla="*/ 27 w 38"/>
                <a:gd name="T35" fmla="*/ 30 h 31"/>
                <a:gd name="T36" fmla="*/ 38 w 38"/>
                <a:gd name="T37" fmla="*/ 30 h 31"/>
                <a:gd name="T38" fmla="*/ 31 w 38"/>
                <a:gd name="T39" fmla="*/ 24 h 31"/>
                <a:gd name="T40" fmla="*/ 16 w 38"/>
                <a:gd name="T41" fmla="*/ 11 h 31"/>
                <a:gd name="T42" fmla="*/ 13 w 38"/>
                <a:gd name="T43" fmla="*/ 8 h 31"/>
                <a:gd name="T44" fmla="*/ 17 w 38"/>
                <a:gd name="T45" fmla="*/ 5 h 31"/>
                <a:gd name="T46" fmla="*/ 20 w 38"/>
                <a:gd name="T47" fmla="*/ 8 h 31"/>
                <a:gd name="T48" fmla="*/ 16 w 38"/>
                <a:gd name="T49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31">
                  <a:moveTo>
                    <a:pt x="20" y="24"/>
                  </a:moveTo>
                  <a:cubicBezTo>
                    <a:pt x="18" y="25"/>
                    <a:pt x="14" y="25"/>
                    <a:pt x="13" y="25"/>
                  </a:cubicBezTo>
                  <a:cubicBezTo>
                    <a:pt x="10" y="25"/>
                    <a:pt x="9" y="23"/>
                    <a:pt x="9" y="22"/>
                  </a:cubicBezTo>
                  <a:cubicBezTo>
                    <a:pt x="9" y="21"/>
                    <a:pt x="11" y="19"/>
                    <a:pt x="13" y="18"/>
                  </a:cubicBezTo>
                  <a:lnTo>
                    <a:pt x="20" y="24"/>
                  </a:lnTo>
                  <a:close/>
                  <a:moveTo>
                    <a:pt x="31" y="24"/>
                  </a:moveTo>
                  <a:cubicBezTo>
                    <a:pt x="33" y="22"/>
                    <a:pt x="35" y="19"/>
                    <a:pt x="37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7" y="18"/>
                    <a:pt x="27" y="18"/>
                    <a:pt x="26" y="19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4" y="14"/>
                    <a:pt x="28" y="13"/>
                    <a:pt x="28" y="8"/>
                  </a:cubicBezTo>
                  <a:cubicBezTo>
                    <a:pt x="28" y="4"/>
                    <a:pt x="24" y="0"/>
                    <a:pt x="16" y="0"/>
                  </a:cubicBezTo>
                  <a:cubicBezTo>
                    <a:pt x="8" y="0"/>
                    <a:pt x="5" y="5"/>
                    <a:pt x="5" y="8"/>
                  </a:cubicBezTo>
                  <a:cubicBezTo>
                    <a:pt x="5" y="10"/>
                    <a:pt x="7" y="12"/>
                    <a:pt x="8" y="14"/>
                  </a:cubicBezTo>
                  <a:cubicBezTo>
                    <a:pt x="5" y="15"/>
                    <a:pt x="0" y="17"/>
                    <a:pt x="0" y="22"/>
                  </a:cubicBezTo>
                  <a:cubicBezTo>
                    <a:pt x="0" y="27"/>
                    <a:pt x="5" y="31"/>
                    <a:pt x="12" y="31"/>
                  </a:cubicBezTo>
                  <a:cubicBezTo>
                    <a:pt x="16" y="31"/>
                    <a:pt x="20" y="30"/>
                    <a:pt x="25" y="28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38" y="30"/>
                    <a:pt x="38" y="30"/>
                    <a:pt x="38" y="30"/>
                  </a:cubicBezTo>
                  <a:lnTo>
                    <a:pt x="31" y="24"/>
                  </a:lnTo>
                  <a:close/>
                  <a:moveTo>
                    <a:pt x="16" y="11"/>
                  </a:moveTo>
                  <a:cubicBezTo>
                    <a:pt x="13" y="9"/>
                    <a:pt x="13" y="9"/>
                    <a:pt x="13" y="8"/>
                  </a:cubicBezTo>
                  <a:cubicBezTo>
                    <a:pt x="13" y="6"/>
                    <a:pt x="14" y="5"/>
                    <a:pt x="17" y="5"/>
                  </a:cubicBezTo>
                  <a:cubicBezTo>
                    <a:pt x="20" y="5"/>
                    <a:pt x="20" y="7"/>
                    <a:pt x="20" y="8"/>
                  </a:cubicBezTo>
                  <a:cubicBezTo>
                    <a:pt x="20" y="9"/>
                    <a:pt x="19" y="10"/>
                    <a:pt x="16" y="1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5" name="Rectangle 25">
              <a:extLst>
                <a:ext uri="{FF2B5EF4-FFF2-40B4-BE49-F238E27FC236}">
                  <a16:creationId xmlns:a16="http://schemas.microsoft.com/office/drawing/2014/main" id="{0966BEE1-30B2-4FF4-09DC-4975D76589F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004" y="6078"/>
              <a:ext cx="122" cy="34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6" name="Freeform 26">
              <a:extLst>
                <a:ext uri="{FF2B5EF4-FFF2-40B4-BE49-F238E27FC236}">
                  <a16:creationId xmlns:a16="http://schemas.microsoft.com/office/drawing/2014/main" id="{1D1A79AB-4AE7-60C7-F531-F8EB1216E3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207" y="6159"/>
              <a:ext cx="329" cy="260"/>
            </a:xfrm>
            <a:custGeom>
              <a:avLst/>
              <a:gdLst>
                <a:gd name="T0" fmla="*/ 9 w 28"/>
                <a:gd name="T1" fmla="*/ 1 h 22"/>
                <a:gd name="T2" fmla="*/ 9 w 28"/>
                <a:gd name="T3" fmla="*/ 4 h 22"/>
                <a:gd name="T4" fmla="*/ 18 w 28"/>
                <a:gd name="T5" fmla="*/ 0 h 22"/>
                <a:gd name="T6" fmla="*/ 26 w 28"/>
                <a:gd name="T7" fmla="*/ 4 h 22"/>
                <a:gd name="T8" fmla="*/ 28 w 28"/>
                <a:gd name="T9" fmla="*/ 9 h 22"/>
                <a:gd name="T10" fmla="*/ 28 w 28"/>
                <a:gd name="T11" fmla="*/ 22 h 22"/>
                <a:gd name="T12" fmla="*/ 19 w 28"/>
                <a:gd name="T13" fmla="*/ 22 h 22"/>
                <a:gd name="T14" fmla="*/ 19 w 28"/>
                <a:gd name="T15" fmla="*/ 10 h 22"/>
                <a:gd name="T16" fmla="*/ 14 w 28"/>
                <a:gd name="T17" fmla="*/ 6 h 22"/>
                <a:gd name="T18" fmla="*/ 9 w 28"/>
                <a:gd name="T19" fmla="*/ 11 h 22"/>
                <a:gd name="T20" fmla="*/ 9 w 28"/>
                <a:gd name="T21" fmla="*/ 22 h 22"/>
                <a:gd name="T22" fmla="*/ 0 w 28"/>
                <a:gd name="T23" fmla="*/ 22 h 22"/>
                <a:gd name="T24" fmla="*/ 0 w 28"/>
                <a:gd name="T25" fmla="*/ 1 h 22"/>
                <a:gd name="T26" fmla="*/ 9 w 28"/>
                <a:gd name="T2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22">
                  <a:moveTo>
                    <a:pt x="9" y="1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10" y="3"/>
                    <a:pt x="12" y="0"/>
                    <a:pt x="18" y="0"/>
                  </a:cubicBezTo>
                  <a:cubicBezTo>
                    <a:pt x="20" y="0"/>
                    <a:pt x="24" y="1"/>
                    <a:pt x="26" y="4"/>
                  </a:cubicBezTo>
                  <a:cubicBezTo>
                    <a:pt x="27" y="5"/>
                    <a:pt x="28" y="7"/>
                    <a:pt x="28" y="9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7"/>
                    <a:pt x="16" y="6"/>
                    <a:pt x="14" y="6"/>
                  </a:cubicBezTo>
                  <a:cubicBezTo>
                    <a:pt x="12" y="6"/>
                    <a:pt x="9" y="7"/>
                    <a:pt x="9" y="1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7" name="Freeform 27">
              <a:extLst>
                <a:ext uri="{FF2B5EF4-FFF2-40B4-BE49-F238E27FC236}">
                  <a16:creationId xmlns:a16="http://schemas.microsoft.com/office/drawing/2014/main" id="{D9038E2C-23D9-E4CB-0A55-C56E9CA3EA4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84" y="6099"/>
              <a:ext cx="224" cy="335"/>
            </a:xfrm>
            <a:custGeom>
              <a:avLst/>
              <a:gdLst>
                <a:gd name="T0" fmla="*/ 14 w 19"/>
                <a:gd name="T1" fmla="*/ 10 h 28"/>
                <a:gd name="T2" fmla="*/ 14 w 19"/>
                <a:gd name="T3" fmla="*/ 20 h 28"/>
                <a:gd name="T4" fmla="*/ 17 w 19"/>
                <a:gd name="T5" fmla="*/ 22 h 28"/>
                <a:gd name="T6" fmla="*/ 19 w 19"/>
                <a:gd name="T7" fmla="*/ 22 h 28"/>
                <a:gd name="T8" fmla="*/ 19 w 19"/>
                <a:gd name="T9" fmla="*/ 28 h 28"/>
                <a:gd name="T10" fmla="*/ 12 w 19"/>
                <a:gd name="T11" fmla="*/ 28 h 28"/>
                <a:gd name="T12" fmla="*/ 4 w 19"/>
                <a:gd name="T13" fmla="*/ 22 h 28"/>
                <a:gd name="T14" fmla="*/ 4 w 19"/>
                <a:gd name="T15" fmla="*/ 10 h 28"/>
                <a:gd name="T16" fmla="*/ 0 w 19"/>
                <a:gd name="T17" fmla="*/ 10 h 28"/>
                <a:gd name="T18" fmla="*/ 0 w 19"/>
                <a:gd name="T19" fmla="*/ 6 h 28"/>
                <a:gd name="T20" fmla="*/ 4 w 19"/>
                <a:gd name="T21" fmla="*/ 6 h 28"/>
                <a:gd name="T22" fmla="*/ 4 w 19"/>
                <a:gd name="T23" fmla="*/ 0 h 28"/>
                <a:gd name="T24" fmla="*/ 14 w 19"/>
                <a:gd name="T25" fmla="*/ 0 h 28"/>
                <a:gd name="T26" fmla="*/ 14 w 19"/>
                <a:gd name="T27" fmla="*/ 6 h 28"/>
                <a:gd name="T28" fmla="*/ 19 w 19"/>
                <a:gd name="T29" fmla="*/ 6 h 28"/>
                <a:gd name="T30" fmla="*/ 19 w 19"/>
                <a:gd name="T31" fmla="*/ 10 h 28"/>
                <a:gd name="T32" fmla="*/ 14 w 19"/>
                <a:gd name="T33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28">
                  <a:moveTo>
                    <a:pt x="14" y="10"/>
                  </a:moveTo>
                  <a:cubicBezTo>
                    <a:pt x="14" y="20"/>
                    <a:pt x="14" y="20"/>
                    <a:pt x="14" y="20"/>
                  </a:cubicBezTo>
                  <a:cubicBezTo>
                    <a:pt x="14" y="22"/>
                    <a:pt x="15" y="22"/>
                    <a:pt x="17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8" y="28"/>
                    <a:pt x="13" y="28"/>
                    <a:pt x="12" y="28"/>
                  </a:cubicBezTo>
                  <a:cubicBezTo>
                    <a:pt x="6" y="28"/>
                    <a:pt x="4" y="25"/>
                    <a:pt x="4" y="22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10"/>
                    <a:pt x="19" y="10"/>
                    <a:pt x="19" y="10"/>
                  </a:cubicBezTo>
                  <a:lnTo>
                    <a:pt x="14" y="1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8" name="Freeform 28">
              <a:extLst>
                <a:ext uri="{FF2B5EF4-FFF2-40B4-BE49-F238E27FC236}">
                  <a16:creationId xmlns:a16="http://schemas.microsoft.com/office/drawing/2014/main" id="{BC0236F0-FCF9-A849-01BC-6FF375552A4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847" y="6159"/>
              <a:ext cx="353" cy="275"/>
            </a:xfrm>
            <a:custGeom>
              <a:avLst/>
              <a:gdLst>
                <a:gd name="T0" fmla="*/ 10 w 30"/>
                <a:gd name="T1" fmla="*/ 9 h 23"/>
                <a:gd name="T2" fmla="*/ 11 w 30"/>
                <a:gd name="T3" fmla="*/ 7 h 23"/>
                <a:gd name="T4" fmla="*/ 15 w 30"/>
                <a:gd name="T5" fmla="*/ 5 h 23"/>
                <a:gd name="T6" fmla="*/ 19 w 30"/>
                <a:gd name="T7" fmla="*/ 7 h 23"/>
                <a:gd name="T8" fmla="*/ 20 w 30"/>
                <a:gd name="T9" fmla="*/ 9 h 23"/>
                <a:gd name="T10" fmla="*/ 10 w 30"/>
                <a:gd name="T11" fmla="*/ 9 h 23"/>
                <a:gd name="T12" fmla="*/ 30 w 30"/>
                <a:gd name="T13" fmla="*/ 13 h 23"/>
                <a:gd name="T14" fmla="*/ 27 w 30"/>
                <a:gd name="T15" fmla="*/ 5 h 23"/>
                <a:gd name="T16" fmla="*/ 15 w 30"/>
                <a:gd name="T17" fmla="*/ 0 h 23"/>
                <a:gd name="T18" fmla="*/ 0 w 30"/>
                <a:gd name="T19" fmla="*/ 12 h 23"/>
                <a:gd name="T20" fmla="*/ 15 w 30"/>
                <a:gd name="T21" fmla="*/ 23 h 23"/>
                <a:gd name="T22" fmla="*/ 26 w 30"/>
                <a:gd name="T23" fmla="*/ 19 h 23"/>
                <a:gd name="T24" fmla="*/ 29 w 30"/>
                <a:gd name="T25" fmla="*/ 16 h 23"/>
                <a:gd name="T26" fmla="*/ 20 w 30"/>
                <a:gd name="T27" fmla="*/ 16 h 23"/>
                <a:gd name="T28" fmla="*/ 15 w 30"/>
                <a:gd name="T29" fmla="*/ 18 h 23"/>
                <a:gd name="T30" fmla="*/ 11 w 30"/>
                <a:gd name="T31" fmla="*/ 16 h 23"/>
                <a:gd name="T32" fmla="*/ 10 w 30"/>
                <a:gd name="T33" fmla="*/ 13 h 23"/>
                <a:gd name="T34" fmla="*/ 30 w 30"/>
                <a:gd name="T35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23">
                  <a:moveTo>
                    <a:pt x="10" y="9"/>
                  </a:moveTo>
                  <a:cubicBezTo>
                    <a:pt x="10" y="8"/>
                    <a:pt x="10" y="7"/>
                    <a:pt x="11" y="7"/>
                  </a:cubicBezTo>
                  <a:cubicBezTo>
                    <a:pt x="12" y="6"/>
                    <a:pt x="14" y="5"/>
                    <a:pt x="15" y="5"/>
                  </a:cubicBezTo>
                  <a:cubicBezTo>
                    <a:pt x="17" y="5"/>
                    <a:pt x="18" y="6"/>
                    <a:pt x="19" y="7"/>
                  </a:cubicBezTo>
                  <a:cubicBezTo>
                    <a:pt x="20" y="7"/>
                    <a:pt x="20" y="8"/>
                    <a:pt x="20" y="9"/>
                  </a:cubicBezTo>
                  <a:lnTo>
                    <a:pt x="10" y="9"/>
                  </a:lnTo>
                  <a:close/>
                  <a:moveTo>
                    <a:pt x="30" y="13"/>
                  </a:moveTo>
                  <a:cubicBezTo>
                    <a:pt x="29" y="11"/>
                    <a:pt x="29" y="8"/>
                    <a:pt x="27" y="5"/>
                  </a:cubicBezTo>
                  <a:cubicBezTo>
                    <a:pt x="24" y="1"/>
                    <a:pt x="18" y="0"/>
                    <a:pt x="15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9"/>
                    <a:pt x="7" y="23"/>
                    <a:pt x="15" y="23"/>
                  </a:cubicBezTo>
                  <a:cubicBezTo>
                    <a:pt x="21" y="23"/>
                    <a:pt x="24" y="21"/>
                    <a:pt x="26" y="19"/>
                  </a:cubicBezTo>
                  <a:cubicBezTo>
                    <a:pt x="28" y="18"/>
                    <a:pt x="28" y="17"/>
                    <a:pt x="29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9" y="17"/>
                    <a:pt x="18" y="18"/>
                    <a:pt x="15" y="18"/>
                  </a:cubicBezTo>
                  <a:cubicBezTo>
                    <a:pt x="13" y="18"/>
                    <a:pt x="12" y="17"/>
                    <a:pt x="11" y="16"/>
                  </a:cubicBezTo>
                  <a:cubicBezTo>
                    <a:pt x="10" y="15"/>
                    <a:pt x="10" y="14"/>
                    <a:pt x="10" y="13"/>
                  </a:cubicBezTo>
                  <a:lnTo>
                    <a:pt x="30" y="1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0" name="Freeform 29">
              <a:extLst>
                <a:ext uri="{FF2B5EF4-FFF2-40B4-BE49-F238E27FC236}">
                  <a16:creationId xmlns:a16="http://schemas.microsoft.com/office/drawing/2014/main" id="{2FBF34D6-1201-C3C5-9240-3B0BE4CAED4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260" y="6159"/>
              <a:ext cx="239" cy="260"/>
            </a:xfrm>
            <a:custGeom>
              <a:avLst/>
              <a:gdLst>
                <a:gd name="T0" fmla="*/ 8 w 20"/>
                <a:gd name="T1" fmla="*/ 1 h 22"/>
                <a:gd name="T2" fmla="*/ 8 w 20"/>
                <a:gd name="T3" fmla="*/ 5 h 22"/>
                <a:gd name="T4" fmla="*/ 17 w 20"/>
                <a:gd name="T5" fmla="*/ 0 h 22"/>
                <a:gd name="T6" fmla="*/ 20 w 20"/>
                <a:gd name="T7" fmla="*/ 0 h 22"/>
                <a:gd name="T8" fmla="*/ 20 w 20"/>
                <a:gd name="T9" fmla="*/ 8 h 22"/>
                <a:gd name="T10" fmla="*/ 17 w 20"/>
                <a:gd name="T11" fmla="*/ 8 h 22"/>
                <a:gd name="T12" fmla="*/ 9 w 20"/>
                <a:gd name="T13" fmla="*/ 14 h 22"/>
                <a:gd name="T14" fmla="*/ 9 w 20"/>
                <a:gd name="T15" fmla="*/ 22 h 22"/>
                <a:gd name="T16" fmla="*/ 0 w 20"/>
                <a:gd name="T17" fmla="*/ 22 h 22"/>
                <a:gd name="T18" fmla="*/ 0 w 20"/>
                <a:gd name="T19" fmla="*/ 1 h 22"/>
                <a:gd name="T20" fmla="*/ 8 w 20"/>
                <a:gd name="T2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2">
                  <a:moveTo>
                    <a:pt x="8" y="1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9" y="3"/>
                    <a:pt x="10" y="0"/>
                    <a:pt x="1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4" y="8"/>
                    <a:pt x="9" y="8"/>
                    <a:pt x="9" y="14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1" name="Freeform 30">
              <a:extLst>
                <a:ext uri="{FF2B5EF4-FFF2-40B4-BE49-F238E27FC236}">
                  <a16:creationId xmlns:a16="http://schemas.microsoft.com/office/drawing/2014/main" id="{AF7B18B1-DF5B-20F5-6008-FA8C7649789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544" y="6159"/>
              <a:ext cx="332" cy="260"/>
            </a:xfrm>
            <a:custGeom>
              <a:avLst/>
              <a:gdLst>
                <a:gd name="T0" fmla="*/ 9 w 28"/>
                <a:gd name="T1" fmla="*/ 1 h 22"/>
                <a:gd name="T2" fmla="*/ 9 w 28"/>
                <a:gd name="T3" fmla="*/ 4 h 22"/>
                <a:gd name="T4" fmla="*/ 18 w 28"/>
                <a:gd name="T5" fmla="*/ 0 h 22"/>
                <a:gd name="T6" fmla="*/ 26 w 28"/>
                <a:gd name="T7" fmla="*/ 4 h 22"/>
                <a:gd name="T8" fmla="*/ 28 w 28"/>
                <a:gd name="T9" fmla="*/ 9 h 22"/>
                <a:gd name="T10" fmla="*/ 28 w 28"/>
                <a:gd name="T11" fmla="*/ 22 h 22"/>
                <a:gd name="T12" fmla="*/ 19 w 28"/>
                <a:gd name="T13" fmla="*/ 22 h 22"/>
                <a:gd name="T14" fmla="*/ 19 w 28"/>
                <a:gd name="T15" fmla="*/ 10 h 22"/>
                <a:gd name="T16" fmla="*/ 14 w 28"/>
                <a:gd name="T17" fmla="*/ 6 h 22"/>
                <a:gd name="T18" fmla="*/ 9 w 28"/>
                <a:gd name="T19" fmla="*/ 11 h 22"/>
                <a:gd name="T20" fmla="*/ 9 w 28"/>
                <a:gd name="T21" fmla="*/ 22 h 22"/>
                <a:gd name="T22" fmla="*/ 0 w 28"/>
                <a:gd name="T23" fmla="*/ 22 h 22"/>
                <a:gd name="T24" fmla="*/ 0 w 28"/>
                <a:gd name="T25" fmla="*/ 1 h 22"/>
                <a:gd name="T26" fmla="*/ 9 w 28"/>
                <a:gd name="T2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22">
                  <a:moveTo>
                    <a:pt x="9" y="1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10" y="3"/>
                    <a:pt x="13" y="0"/>
                    <a:pt x="18" y="0"/>
                  </a:cubicBezTo>
                  <a:cubicBezTo>
                    <a:pt x="20" y="0"/>
                    <a:pt x="24" y="1"/>
                    <a:pt x="26" y="4"/>
                  </a:cubicBezTo>
                  <a:cubicBezTo>
                    <a:pt x="27" y="5"/>
                    <a:pt x="28" y="7"/>
                    <a:pt x="28" y="9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7"/>
                    <a:pt x="16" y="6"/>
                    <a:pt x="14" y="6"/>
                  </a:cubicBezTo>
                  <a:cubicBezTo>
                    <a:pt x="12" y="6"/>
                    <a:pt x="9" y="7"/>
                    <a:pt x="9" y="1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2" name="Freeform 31">
              <a:extLst>
                <a:ext uri="{FF2B5EF4-FFF2-40B4-BE49-F238E27FC236}">
                  <a16:creationId xmlns:a16="http://schemas.microsoft.com/office/drawing/2014/main" id="{E448945D-3FC0-DE30-1FF8-D37766A0039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921" y="6159"/>
              <a:ext cx="346" cy="275"/>
            </a:xfrm>
            <a:custGeom>
              <a:avLst/>
              <a:gdLst>
                <a:gd name="T0" fmla="*/ 20 w 29"/>
                <a:gd name="T1" fmla="*/ 9 h 23"/>
                <a:gd name="T2" fmla="*/ 19 w 29"/>
                <a:gd name="T3" fmla="*/ 7 h 23"/>
                <a:gd name="T4" fmla="*/ 15 w 29"/>
                <a:gd name="T5" fmla="*/ 5 h 23"/>
                <a:gd name="T6" fmla="*/ 11 w 29"/>
                <a:gd name="T7" fmla="*/ 7 h 23"/>
                <a:gd name="T8" fmla="*/ 9 w 29"/>
                <a:gd name="T9" fmla="*/ 9 h 23"/>
                <a:gd name="T10" fmla="*/ 20 w 29"/>
                <a:gd name="T11" fmla="*/ 9 h 23"/>
                <a:gd name="T12" fmla="*/ 9 w 29"/>
                <a:gd name="T13" fmla="*/ 13 h 23"/>
                <a:gd name="T14" fmla="*/ 10 w 29"/>
                <a:gd name="T15" fmla="*/ 16 h 23"/>
                <a:gd name="T16" fmla="*/ 15 w 29"/>
                <a:gd name="T17" fmla="*/ 18 h 23"/>
                <a:gd name="T18" fmla="*/ 20 w 29"/>
                <a:gd name="T19" fmla="*/ 16 h 23"/>
                <a:gd name="T20" fmla="*/ 29 w 29"/>
                <a:gd name="T21" fmla="*/ 16 h 23"/>
                <a:gd name="T22" fmla="*/ 26 w 29"/>
                <a:gd name="T23" fmla="*/ 19 h 23"/>
                <a:gd name="T24" fmla="*/ 15 w 29"/>
                <a:gd name="T25" fmla="*/ 23 h 23"/>
                <a:gd name="T26" fmla="*/ 0 w 29"/>
                <a:gd name="T27" fmla="*/ 12 h 23"/>
                <a:gd name="T28" fmla="*/ 15 w 29"/>
                <a:gd name="T29" fmla="*/ 0 h 23"/>
                <a:gd name="T30" fmla="*/ 27 w 29"/>
                <a:gd name="T31" fmla="*/ 5 h 23"/>
                <a:gd name="T32" fmla="*/ 29 w 29"/>
                <a:gd name="T33" fmla="*/ 13 h 23"/>
                <a:gd name="T34" fmla="*/ 9 w 29"/>
                <a:gd name="T35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23">
                  <a:moveTo>
                    <a:pt x="20" y="9"/>
                  </a:moveTo>
                  <a:cubicBezTo>
                    <a:pt x="20" y="8"/>
                    <a:pt x="20" y="7"/>
                    <a:pt x="19" y="7"/>
                  </a:cubicBezTo>
                  <a:cubicBezTo>
                    <a:pt x="18" y="6"/>
                    <a:pt x="16" y="5"/>
                    <a:pt x="15" y="5"/>
                  </a:cubicBezTo>
                  <a:cubicBezTo>
                    <a:pt x="13" y="5"/>
                    <a:pt x="12" y="6"/>
                    <a:pt x="11" y="7"/>
                  </a:cubicBezTo>
                  <a:cubicBezTo>
                    <a:pt x="10" y="7"/>
                    <a:pt x="10" y="8"/>
                    <a:pt x="9" y="9"/>
                  </a:cubicBezTo>
                  <a:lnTo>
                    <a:pt x="20" y="9"/>
                  </a:lnTo>
                  <a:close/>
                  <a:moveTo>
                    <a:pt x="9" y="13"/>
                  </a:moveTo>
                  <a:cubicBezTo>
                    <a:pt x="9" y="14"/>
                    <a:pt x="9" y="15"/>
                    <a:pt x="10" y="16"/>
                  </a:cubicBezTo>
                  <a:cubicBezTo>
                    <a:pt x="12" y="17"/>
                    <a:pt x="13" y="18"/>
                    <a:pt x="15" y="18"/>
                  </a:cubicBezTo>
                  <a:cubicBezTo>
                    <a:pt x="18" y="18"/>
                    <a:pt x="19" y="17"/>
                    <a:pt x="20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8" y="17"/>
                    <a:pt x="28" y="18"/>
                    <a:pt x="26" y="19"/>
                  </a:cubicBezTo>
                  <a:cubicBezTo>
                    <a:pt x="24" y="21"/>
                    <a:pt x="21" y="23"/>
                    <a:pt x="15" y="23"/>
                  </a:cubicBezTo>
                  <a:cubicBezTo>
                    <a:pt x="7" y="23"/>
                    <a:pt x="0" y="19"/>
                    <a:pt x="0" y="12"/>
                  </a:cubicBezTo>
                  <a:cubicBezTo>
                    <a:pt x="0" y="5"/>
                    <a:pt x="6" y="0"/>
                    <a:pt x="15" y="0"/>
                  </a:cubicBezTo>
                  <a:cubicBezTo>
                    <a:pt x="18" y="0"/>
                    <a:pt x="23" y="1"/>
                    <a:pt x="27" y="5"/>
                  </a:cubicBezTo>
                  <a:cubicBezTo>
                    <a:pt x="29" y="8"/>
                    <a:pt x="29" y="11"/>
                    <a:pt x="29" y="13"/>
                  </a:cubicBezTo>
                  <a:lnTo>
                    <a:pt x="9" y="1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3" name="Freeform 32">
              <a:extLst>
                <a:ext uri="{FF2B5EF4-FFF2-40B4-BE49-F238E27FC236}">
                  <a16:creationId xmlns:a16="http://schemas.microsoft.com/office/drawing/2014/main" id="{09EC0B8B-65C9-27D5-C6C8-B10C6E0822F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09" y="6099"/>
              <a:ext cx="231" cy="335"/>
            </a:xfrm>
            <a:custGeom>
              <a:avLst/>
              <a:gdLst>
                <a:gd name="T0" fmla="*/ 14 w 19"/>
                <a:gd name="T1" fmla="*/ 10 h 28"/>
                <a:gd name="T2" fmla="*/ 14 w 19"/>
                <a:gd name="T3" fmla="*/ 20 h 28"/>
                <a:gd name="T4" fmla="*/ 17 w 19"/>
                <a:gd name="T5" fmla="*/ 22 h 28"/>
                <a:gd name="T6" fmla="*/ 19 w 19"/>
                <a:gd name="T7" fmla="*/ 22 h 28"/>
                <a:gd name="T8" fmla="*/ 19 w 19"/>
                <a:gd name="T9" fmla="*/ 28 h 28"/>
                <a:gd name="T10" fmla="*/ 12 w 19"/>
                <a:gd name="T11" fmla="*/ 28 h 28"/>
                <a:gd name="T12" fmla="*/ 4 w 19"/>
                <a:gd name="T13" fmla="*/ 22 h 28"/>
                <a:gd name="T14" fmla="*/ 4 w 19"/>
                <a:gd name="T15" fmla="*/ 10 h 28"/>
                <a:gd name="T16" fmla="*/ 0 w 19"/>
                <a:gd name="T17" fmla="*/ 10 h 28"/>
                <a:gd name="T18" fmla="*/ 0 w 19"/>
                <a:gd name="T19" fmla="*/ 6 h 28"/>
                <a:gd name="T20" fmla="*/ 4 w 19"/>
                <a:gd name="T21" fmla="*/ 6 h 28"/>
                <a:gd name="T22" fmla="*/ 4 w 19"/>
                <a:gd name="T23" fmla="*/ 0 h 28"/>
                <a:gd name="T24" fmla="*/ 14 w 19"/>
                <a:gd name="T25" fmla="*/ 0 h 28"/>
                <a:gd name="T26" fmla="*/ 14 w 19"/>
                <a:gd name="T27" fmla="*/ 6 h 28"/>
                <a:gd name="T28" fmla="*/ 19 w 19"/>
                <a:gd name="T29" fmla="*/ 6 h 28"/>
                <a:gd name="T30" fmla="*/ 19 w 19"/>
                <a:gd name="T31" fmla="*/ 10 h 28"/>
                <a:gd name="T32" fmla="*/ 14 w 19"/>
                <a:gd name="T33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28">
                  <a:moveTo>
                    <a:pt x="14" y="10"/>
                  </a:moveTo>
                  <a:cubicBezTo>
                    <a:pt x="14" y="20"/>
                    <a:pt x="14" y="20"/>
                    <a:pt x="14" y="20"/>
                  </a:cubicBezTo>
                  <a:cubicBezTo>
                    <a:pt x="14" y="22"/>
                    <a:pt x="15" y="22"/>
                    <a:pt x="17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8" y="28"/>
                    <a:pt x="13" y="28"/>
                    <a:pt x="12" y="28"/>
                  </a:cubicBezTo>
                  <a:cubicBezTo>
                    <a:pt x="6" y="28"/>
                    <a:pt x="4" y="25"/>
                    <a:pt x="4" y="22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10"/>
                    <a:pt x="19" y="10"/>
                    <a:pt x="19" y="10"/>
                  </a:cubicBezTo>
                  <a:lnTo>
                    <a:pt x="14" y="1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4" name="Freeform 33">
              <a:extLst>
                <a:ext uri="{FF2B5EF4-FFF2-40B4-BE49-F238E27FC236}">
                  <a16:creationId xmlns:a16="http://schemas.microsoft.com/office/drawing/2014/main" id="{B66F0730-AD85-A488-9FB3-B4746593B4F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997" y="6078"/>
              <a:ext cx="428" cy="341"/>
            </a:xfrm>
            <a:custGeom>
              <a:avLst/>
              <a:gdLst>
                <a:gd name="T0" fmla="*/ 134 w 346"/>
                <a:gd name="T1" fmla="*/ 192 h 279"/>
                <a:gd name="T2" fmla="*/ 173 w 346"/>
                <a:gd name="T3" fmla="*/ 77 h 279"/>
                <a:gd name="T4" fmla="*/ 211 w 346"/>
                <a:gd name="T5" fmla="*/ 192 h 279"/>
                <a:gd name="T6" fmla="*/ 134 w 346"/>
                <a:gd name="T7" fmla="*/ 192 h 279"/>
                <a:gd name="T8" fmla="*/ 231 w 346"/>
                <a:gd name="T9" fmla="*/ 241 h 279"/>
                <a:gd name="T10" fmla="*/ 250 w 346"/>
                <a:gd name="T11" fmla="*/ 279 h 279"/>
                <a:gd name="T12" fmla="*/ 346 w 346"/>
                <a:gd name="T13" fmla="*/ 279 h 279"/>
                <a:gd name="T14" fmla="*/ 221 w 346"/>
                <a:gd name="T15" fmla="*/ 0 h 279"/>
                <a:gd name="T16" fmla="*/ 125 w 346"/>
                <a:gd name="T17" fmla="*/ 0 h 279"/>
                <a:gd name="T18" fmla="*/ 0 w 346"/>
                <a:gd name="T19" fmla="*/ 279 h 279"/>
                <a:gd name="T20" fmla="*/ 96 w 346"/>
                <a:gd name="T21" fmla="*/ 279 h 279"/>
                <a:gd name="T22" fmla="*/ 115 w 346"/>
                <a:gd name="T23" fmla="*/ 241 h 279"/>
                <a:gd name="T24" fmla="*/ 231 w 346"/>
                <a:gd name="T25" fmla="*/ 24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6" h="279">
                  <a:moveTo>
                    <a:pt x="134" y="192"/>
                  </a:moveTo>
                  <a:lnTo>
                    <a:pt x="173" y="77"/>
                  </a:lnTo>
                  <a:lnTo>
                    <a:pt x="211" y="192"/>
                  </a:lnTo>
                  <a:lnTo>
                    <a:pt x="134" y="192"/>
                  </a:lnTo>
                  <a:close/>
                  <a:moveTo>
                    <a:pt x="231" y="241"/>
                  </a:moveTo>
                  <a:lnTo>
                    <a:pt x="250" y="279"/>
                  </a:lnTo>
                  <a:lnTo>
                    <a:pt x="346" y="279"/>
                  </a:lnTo>
                  <a:lnTo>
                    <a:pt x="221" y="0"/>
                  </a:lnTo>
                  <a:lnTo>
                    <a:pt x="125" y="0"/>
                  </a:lnTo>
                  <a:lnTo>
                    <a:pt x="0" y="279"/>
                  </a:lnTo>
                  <a:lnTo>
                    <a:pt x="96" y="279"/>
                  </a:lnTo>
                  <a:lnTo>
                    <a:pt x="115" y="241"/>
                  </a:lnTo>
                  <a:lnTo>
                    <a:pt x="231" y="24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5" name="Freeform 34">
              <a:extLst>
                <a:ext uri="{FF2B5EF4-FFF2-40B4-BE49-F238E27FC236}">
                  <a16:creationId xmlns:a16="http://schemas.microsoft.com/office/drawing/2014/main" id="{3EDF4C82-7741-CA9A-1CFB-2B5F7950705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73" y="6174"/>
              <a:ext cx="331" cy="260"/>
            </a:xfrm>
            <a:custGeom>
              <a:avLst/>
              <a:gdLst>
                <a:gd name="T0" fmla="*/ 19 w 28"/>
                <a:gd name="T1" fmla="*/ 21 h 22"/>
                <a:gd name="T2" fmla="*/ 19 w 28"/>
                <a:gd name="T3" fmla="*/ 19 h 22"/>
                <a:gd name="T4" fmla="*/ 10 w 28"/>
                <a:gd name="T5" fmla="*/ 22 h 22"/>
                <a:gd name="T6" fmla="*/ 2 w 28"/>
                <a:gd name="T7" fmla="*/ 19 h 22"/>
                <a:gd name="T8" fmla="*/ 0 w 28"/>
                <a:gd name="T9" fmla="*/ 14 h 22"/>
                <a:gd name="T10" fmla="*/ 0 w 28"/>
                <a:gd name="T11" fmla="*/ 0 h 22"/>
                <a:gd name="T12" fmla="*/ 9 w 28"/>
                <a:gd name="T13" fmla="*/ 0 h 22"/>
                <a:gd name="T14" fmla="*/ 9 w 28"/>
                <a:gd name="T15" fmla="*/ 12 h 22"/>
                <a:gd name="T16" fmla="*/ 14 w 28"/>
                <a:gd name="T17" fmla="*/ 16 h 22"/>
                <a:gd name="T18" fmla="*/ 19 w 28"/>
                <a:gd name="T19" fmla="*/ 12 h 22"/>
                <a:gd name="T20" fmla="*/ 19 w 28"/>
                <a:gd name="T21" fmla="*/ 0 h 22"/>
                <a:gd name="T22" fmla="*/ 28 w 28"/>
                <a:gd name="T23" fmla="*/ 0 h 22"/>
                <a:gd name="T24" fmla="*/ 28 w 28"/>
                <a:gd name="T25" fmla="*/ 21 h 22"/>
                <a:gd name="T26" fmla="*/ 19 w 28"/>
                <a:gd name="T2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22">
                  <a:moveTo>
                    <a:pt x="19" y="21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18" y="20"/>
                    <a:pt x="15" y="22"/>
                    <a:pt x="10" y="22"/>
                  </a:cubicBezTo>
                  <a:cubicBezTo>
                    <a:pt x="8" y="22"/>
                    <a:pt x="4" y="22"/>
                    <a:pt x="2" y="19"/>
                  </a:cubicBezTo>
                  <a:cubicBezTo>
                    <a:pt x="0" y="17"/>
                    <a:pt x="0" y="15"/>
                    <a:pt x="0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5"/>
                    <a:pt x="12" y="16"/>
                    <a:pt x="14" y="16"/>
                  </a:cubicBezTo>
                  <a:cubicBezTo>
                    <a:pt x="16" y="16"/>
                    <a:pt x="19" y="15"/>
                    <a:pt x="19" y="1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21"/>
                    <a:pt x="28" y="21"/>
                    <a:pt x="28" y="21"/>
                  </a:cubicBezTo>
                  <a:lnTo>
                    <a:pt x="19" y="2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6" name="Freeform 35">
              <a:extLst>
                <a:ext uri="{FF2B5EF4-FFF2-40B4-BE49-F238E27FC236}">
                  <a16:creationId xmlns:a16="http://schemas.microsoft.com/office/drawing/2014/main" id="{5A22466A-0107-4604-AD00-8E5A68E115A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1852" y="6078"/>
              <a:ext cx="341" cy="356"/>
            </a:xfrm>
            <a:custGeom>
              <a:avLst/>
              <a:gdLst>
                <a:gd name="T0" fmla="*/ 15 w 29"/>
                <a:gd name="T1" fmla="*/ 13 h 30"/>
                <a:gd name="T2" fmla="*/ 20 w 29"/>
                <a:gd name="T3" fmla="*/ 19 h 30"/>
                <a:gd name="T4" fmla="*/ 15 w 29"/>
                <a:gd name="T5" fmla="*/ 24 h 30"/>
                <a:gd name="T6" fmla="*/ 10 w 29"/>
                <a:gd name="T7" fmla="*/ 19 h 30"/>
                <a:gd name="T8" fmla="*/ 11 w 29"/>
                <a:gd name="T9" fmla="*/ 15 h 30"/>
                <a:gd name="T10" fmla="*/ 15 w 29"/>
                <a:gd name="T11" fmla="*/ 13 h 30"/>
                <a:gd name="T12" fmla="*/ 20 w 29"/>
                <a:gd name="T13" fmla="*/ 10 h 30"/>
                <a:gd name="T14" fmla="*/ 18 w 29"/>
                <a:gd name="T15" fmla="*/ 9 h 30"/>
                <a:gd name="T16" fmla="*/ 12 w 29"/>
                <a:gd name="T17" fmla="*/ 7 h 30"/>
                <a:gd name="T18" fmla="*/ 0 w 29"/>
                <a:gd name="T19" fmla="*/ 19 h 30"/>
                <a:gd name="T20" fmla="*/ 12 w 29"/>
                <a:gd name="T21" fmla="*/ 30 h 30"/>
                <a:gd name="T22" fmla="*/ 16 w 29"/>
                <a:gd name="T23" fmla="*/ 29 h 30"/>
                <a:gd name="T24" fmla="*/ 21 w 29"/>
                <a:gd name="T25" fmla="*/ 26 h 30"/>
                <a:gd name="T26" fmla="*/ 21 w 29"/>
                <a:gd name="T27" fmla="*/ 29 h 30"/>
                <a:gd name="T28" fmla="*/ 29 w 29"/>
                <a:gd name="T29" fmla="*/ 29 h 30"/>
                <a:gd name="T30" fmla="*/ 29 w 29"/>
                <a:gd name="T31" fmla="*/ 0 h 30"/>
                <a:gd name="T32" fmla="*/ 20 w 29"/>
                <a:gd name="T33" fmla="*/ 0 h 30"/>
                <a:gd name="T34" fmla="*/ 20 w 29"/>
                <a:gd name="T35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30">
                  <a:moveTo>
                    <a:pt x="15" y="13"/>
                  </a:moveTo>
                  <a:cubicBezTo>
                    <a:pt x="19" y="13"/>
                    <a:pt x="20" y="17"/>
                    <a:pt x="20" y="19"/>
                  </a:cubicBezTo>
                  <a:cubicBezTo>
                    <a:pt x="20" y="21"/>
                    <a:pt x="18" y="24"/>
                    <a:pt x="15" y="24"/>
                  </a:cubicBezTo>
                  <a:cubicBezTo>
                    <a:pt x="12" y="24"/>
                    <a:pt x="10" y="22"/>
                    <a:pt x="10" y="19"/>
                  </a:cubicBezTo>
                  <a:cubicBezTo>
                    <a:pt x="10" y="17"/>
                    <a:pt x="10" y="16"/>
                    <a:pt x="11" y="15"/>
                  </a:cubicBezTo>
                  <a:cubicBezTo>
                    <a:pt x="12" y="14"/>
                    <a:pt x="12" y="13"/>
                    <a:pt x="15" y="13"/>
                  </a:cubicBezTo>
                  <a:close/>
                  <a:moveTo>
                    <a:pt x="20" y="10"/>
                  </a:moveTo>
                  <a:cubicBezTo>
                    <a:pt x="19" y="10"/>
                    <a:pt x="19" y="9"/>
                    <a:pt x="18" y="9"/>
                  </a:cubicBezTo>
                  <a:cubicBezTo>
                    <a:pt x="16" y="8"/>
                    <a:pt x="14" y="7"/>
                    <a:pt x="12" y="7"/>
                  </a:cubicBezTo>
                  <a:cubicBezTo>
                    <a:pt x="3" y="7"/>
                    <a:pt x="0" y="13"/>
                    <a:pt x="0" y="19"/>
                  </a:cubicBezTo>
                  <a:cubicBezTo>
                    <a:pt x="0" y="24"/>
                    <a:pt x="3" y="30"/>
                    <a:pt x="12" y="30"/>
                  </a:cubicBezTo>
                  <a:cubicBezTo>
                    <a:pt x="14" y="30"/>
                    <a:pt x="15" y="30"/>
                    <a:pt x="16" y="29"/>
                  </a:cubicBezTo>
                  <a:cubicBezTo>
                    <a:pt x="19" y="29"/>
                    <a:pt x="20" y="27"/>
                    <a:pt x="21" y="26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7" name="Freeform 36">
              <a:extLst>
                <a:ext uri="{FF2B5EF4-FFF2-40B4-BE49-F238E27FC236}">
                  <a16:creationId xmlns:a16="http://schemas.microsoft.com/office/drawing/2014/main" id="{60B15F0E-9B53-1A29-549E-7960193A429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2268" y="6078"/>
              <a:ext cx="105" cy="341"/>
            </a:xfrm>
            <a:custGeom>
              <a:avLst/>
              <a:gdLst>
                <a:gd name="T0" fmla="*/ 87 w 87"/>
                <a:gd name="T1" fmla="*/ 279 h 279"/>
                <a:gd name="T2" fmla="*/ 0 w 87"/>
                <a:gd name="T3" fmla="*/ 279 h 279"/>
                <a:gd name="T4" fmla="*/ 0 w 87"/>
                <a:gd name="T5" fmla="*/ 77 h 279"/>
                <a:gd name="T6" fmla="*/ 87 w 87"/>
                <a:gd name="T7" fmla="*/ 77 h 279"/>
                <a:gd name="T8" fmla="*/ 87 w 87"/>
                <a:gd name="T9" fmla="*/ 279 h 279"/>
                <a:gd name="T10" fmla="*/ 87 w 87"/>
                <a:gd name="T11" fmla="*/ 58 h 279"/>
                <a:gd name="T12" fmla="*/ 0 w 87"/>
                <a:gd name="T13" fmla="*/ 58 h 279"/>
                <a:gd name="T14" fmla="*/ 0 w 87"/>
                <a:gd name="T15" fmla="*/ 0 h 279"/>
                <a:gd name="T16" fmla="*/ 87 w 87"/>
                <a:gd name="T17" fmla="*/ 0 h 279"/>
                <a:gd name="T18" fmla="*/ 87 w 87"/>
                <a:gd name="T19" fmla="*/ 58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279">
                  <a:moveTo>
                    <a:pt x="87" y="279"/>
                  </a:moveTo>
                  <a:lnTo>
                    <a:pt x="0" y="279"/>
                  </a:lnTo>
                  <a:lnTo>
                    <a:pt x="0" y="77"/>
                  </a:lnTo>
                  <a:lnTo>
                    <a:pt x="87" y="77"/>
                  </a:lnTo>
                  <a:lnTo>
                    <a:pt x="87" y="279"/>
                  </a:lnTo>
                  <a:close/>
                  <a:moveTo>
                    <a:pt x="87" y="58"/>
                  </a:moveTo>
                  <a:lnTo>
                    <a:pt x="0" y="58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5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8" name="Freeform 37">
              <a:extLst>
                <a:ext uri="{FF2B5EF4-FFF2-40B4-BE49-F238E27FC236}">
                  <a16:creationId xmlns:a16="http://schemas.microsoft.com/office/drawing/2014/main" id="{B2181A56-ED7B-E134-D9CA-29E86EC8761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2444" y="6159"/>
              <a:ext cx="341" cy="275"/>
            </a:xfrm>
            <a:custGeom>
              <a:avLst/>
              <a:gdLst>
                <a:gd name="T0" fmla="*/ 20 w 29"/>
                <a:gd name="T1" fmla="*/ 12 h 23"/>
                <a:gd name="T2" fmla="*/ 14 w 29"/>
                <a:gd name="T3" fmla="*/ 18 h 23"/>
                <a:gd name="T4" fmla="*/ 9 w 29"/>
                <a:gd name="T5" fmla="*/ 12 h 23"/>
                <a:gd name="T6" fmla="*/ 14 w 29"/>
                <a:gd name="T7" fmla="*/ 6 h 23"/>
                <a:gd name="T8" fmla="*/ 20 w 29"/>
                <a:gd name="T9" fmla="*/ 12 h 23"/>
                <a:gd name="T10" fmla="*/ 0 w 29"/>
                <a:gd name="T11" fmla="*/ 12 h 23"/>
                <a:gd name="T12" fmla="*/ 14 w 29"/>
                <a:gd name="T13" fmla="*/ 23 h 23"/>
                <a:gd name="T14" fmla="*/ 29 w 29"/>
                <a:gd name="T15" fmla="*/ 12 h 23"/>
                <a:gd name="T16" fmla="*/ 14 w 29"/>
                <a:gd name="T17" fmla="*/ 0 h 23"/>
                <a:gd name="T18" fmla="*/ 0 w 29"/>
                <a:gd name="T1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3">
                  <a:moveTo>
                    <a:pt x="20" y="12"/>
                  </a:moveTo>
                  <a:cubicBezTo>
                    <a:pt x="20" y="13"/>
                    <a:pt x="19" y="18"/>
                    <a:pt x="14" y="18"/>
                  </a:cubicBezTo>
                  <a:cubicBezTo>
                    <a:pt x="9" y="18"/>
                    <a:pt x="9" y="13"/>
                    <a:pt x="9" y="12"/>
                  </a:cubicBezTo>
                  <a:cubicBezTo>
                    <a:pt x="9" y="9"/>
                    <a:pt x="10" y="6"/>
                    <a:pt x="14" y="6"/>
                  </a:cubicBezTo>
                  <a:cubicBezTo>
                    <a:pt x="19" y="6"/>
                    <a:pt x="20" y="10"/>
                    <a:pt x="20" y="12"/>
                  </a:cubicBezTo>
                  <a:close/>
                  <a:moveTo>
                    <a:pt x="0" y="12"/>
                  </a:moveTo>
                  <a:cubicBezTo>
                    <a:pt x="0" y="20"/>
                    <a:pt x="7" y="23"/>
                    <a:pt x="14" y="23"/>
                  </a:cubicBezTo>
                  <a:cubicBezTo>
                    <a:pt x="22" y="23"/>
                    <a:pt x="29" y="20"/>
                    <a:pt x="29" y="12"/>
                  </a:cubicBezTo>
                  <a:cubicBezTo>
                    <a:pt x="29" y="4"/>
                    <a:pt x="22" y="0"/>
                    <a:pt x="14" y="0"/>
                  </a:cubicBezTo>
                  <a:cubicBezTo>
                    <a:pt x="7" y="0"/>
                    <a:pt x="0" y="4"/>
                    <a:pt x="0" y="12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9" name="Freeform 38">
              <a:extLst>
                <a:ext uri="{FF2B5EF4-FFF2-40B4-BE49-F238E27FC236}">
                  <a16:creationId xmlns:a16="http://schemas.microsoft.com/office/drawing/2014/main" id="{F1C23822-EC59-D6CC-1431-237B9ED11D9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2881" y="6066"/>
              <a:ext cx="449" cy="368"/>
            </a:xfrm>
            <a:custGeom>
              <a:avLst/>
              <a:gdLst>
                <a:gd name="T0" fmla="*/ 20 w 38"/>
                <a:gd name="T1" fmla="*/ 24 h 31"/>
                <a:gd name="T2" fmla="*/ 13 w 38"/>
                <a:gd name="T3" fmla="*/ 25 h 31"/>
                <a:gd name="T4" fmla="*/ 9 w 38"/>
                <a:gd name="T5" fmla="*/ 22 h 31"/>
                <a:gd name="T6" fmla="*/ 13 w 38"/>
                <a:gd name="T7" fmla="*/ 18 h 31"/>
                <a:gd name="T8" fmla="*/ 20 w 38"/>
                <a:gd name="T9" fmla="*/ 24 h 31"/>
                <a:gd name="T10" fmla="*/ 31 w 38"/>
                <a:gd name="T11" fmla="*/ 24 h 31"/>
                <a:gd name="T12" fmla="*/ 37 w 38"/>
                <a:gd name="T13" fmla="*/ 16 h 31"/>
                <a:gd name="T14" fmla="*/ 28 w 38"/>
                <a:gd name="T15" fmla="*/ 16 h 31"/>
                <a:gd name="T16" fmla="*/ 26 w 38"/>
                <a:gd name="T17" fmla="*/ 19 h 31"/>
                <a:gd name="T18" fmla="*/ 21 w 38"/>
                <a:gd name="T19" fmla="*/ 16 h 31"/>
                <a:gd name="T20" fmla="*/ 28 w 38"/>
                <a:gd name="T21" fmla="*/ 8 h 31"/>
                <a:gd name="T22" fmla="*/ 16 w 38"/>
                <a:gd name="T23" fmla="*/ 0 h 31"/>
                <a:gd name="T24" fmla="*/ 5 w 38"/>
                <a:gd name="T25" fmla="*/ 8 h 31"/>
                <a:gd name="T26" fmla="*/ 8 w 38"/>
                <a:gd name="T27" fmla="*/ 14 h 31"/>
                <a:gd name="T28" fmla="*/ 0 w 38"/>
                <a:gd name="T29" fmla="*/ 22 h 31"/>
                <a:gd name="T30" fmla="*/ 12 w 38"/>
                <a:gd name="T31" fmla="*/ 31 h 31"/>
                <a:gd name="T32" fmla="*/ 25 w 38"/>
                <a:gd name="T33" fmla="*/ 28 h 31"/>
                <a:gd name="T34" fmla="*/ 27 w 38"/>
                <a:gd name="T35" fmla="*/ 30 h 31"/>
                <a:gd name="T36" fmla="*/ 38 w 38"/>
                <a:gd name="T37" fmla="*/ 30 h 31"/>
                <a:gd name="T38" fmla="*/ 31 w 38"/>
                <a:gd name="T39" fmla="*/ 24 h 31"/>
                <a:gd name="T40" fmla="*/ 16 w 38"/>
                <a:gd name="T41" fmla="*/ 11 h 31"/>
                <a:gd name="T42" fmla="*/ 13 w 38"/>
                <a:gd name="T43" fmla="*/ 8 h 31"/>
                <a:gd name="T44" fmla="*/ 16 w 38"/>
                <a:gd name="T45" fmla="*/ 5 h 31"/>
                <a:gd name="T46" fmla="*/ 20 w 38"/>
                <a:gd name="T47" fmla="*/ 8 h 31"/>
                <a:gd name="T48" fmla="*/ 16 w 38"/>
                <a:gd name="T49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31">
                  <a:moveTo>
                    <a:pt x="20" y="24"/>
                  </a:moveTo>
                  <a:cubicBezTo>
                    <a:pt x="17" y="25"/>
                    <a:pt x="14" y="25"/>
                    <a:pt x="13" y="25"/>
                  </a:cubicBezTo>
                  <a:cubicBezTo>
                    <a:pt x="10" y="25"/>
                    <a:pt x="9" y="23"/>
                    <a:pt x="9" y="22"/>
                  </a:cubicBezTo>
                  <a:cubicBezTo>
                    <a:pt x="9" y="21"/>
                    <a:pt x="11" y="19"/>
                    <a:pt x="13" y="18"/>
                  </a:cubicBezTo>
                  <a:lnTo>
                    <a:pt x="20" y="24"/>
                  </a:lnTo>
                  <a:close/>
                  <a:moveTo>
                    <a:pt x="31" y="24"/>
                  </a:moveTo>
                  <a:cubicBezTo>
                    <a:pt x="33" y="22"/>
                    <a:pt x="35" y="19"/>
                    <a:pt x="37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7" y="18"/>
                    <a:pt x="27" y="18"/>
                    <a:pt x="26" y="19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4" y="14"/>
                    <a:pt x="28" y="13"/>
                    <a:pt x="28" y="8"/>
                  </a:cubicBezTo>
                  <a:cubicBezTo>
                    <a:pt x="28" y="4"/>
                    <a:pt x="24" y="0"/>
                    <a:pt x="16" y="0"/>
                  </a:cubicBezTo>
                  <a:cubicBezTo>
                    <a:pt x="8" y="0"/>
                    <a:pt x="5" y="5"/>
                    <a:pt x="5" y="8"/>
                  </a:cubicBezTo>
                  <a:cubicBezTo>
                    <a:pt x="5" y="10"/>
                    <a:pt x="7" y="12"/>
                    <a:pt x="8" y="14"/>
                  </a:cubicBezTo>
                  <a:cubicBezTo>
                    <a:pt x="5" y="15"/>
                    <a:pt x="0" y="17"/>
                    <a:pt x="0" y="22"/>
                  </a:cubicBezTo>
                  <a:cubicBezTo>
                    <a:pt x="0" y="27"/>
                    <a:pt x="5" y="31"/>
                    <a:pt x="12" y="31"/>
                  </a:cubicBezTo>
                  <a:cubicBezTo>
                    <a:pt x="16" y="31"/>
                    <a:pt x="20" y="30"/>
                    <a:pt x="25" y="28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38" y="30"/>
                    <a:pt x="38" y="30"/>
                    <a:pt x="38" y="30"/>
                  </a:cubicBezTo>
                  <a:lnTo>
                    <a:pt x="31" y="24"/>
                  </a:lnTo>
                  <a:close/>
                  <a:moveTo>
                    <a:pt x="16" y="11"/>
                  </a:moveTo>
                  <a:cubicBezTo>
                    <a:pt x="13" y="9"/>
                    <a:pt x="13" y="9"/>
                    <a:pt x="13" y="8"/>
                  </a:cubicBezTo>
                  <a:cubicBezTo>
                    <a:pt x="13" y="6"/>
                    <a:pt x="14" y="5"/>
                    <a:pt x="16" y="5"/>
                  </a:cubicBezTo>
                  <a:cubicBezTo>
                    <a:pt x="20" y="5"/>
                    <a:pt x="20" y="7"/>
                    <a:pt x="20" y="8"/>
                  </a:cubicBezTo>
                  <a:cubicBezTo>
                    <a:pt x="20" y="9"/>
                    <a:pt x="19" y="10"/>
                    <a:pt x="16" y="1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0" name="Freeform 39">
              <a:extLst>
                <a:ext uri="{FF2B5EF4-FFF2-40B4-BE49-F238E27FC236}">
                  <a16:creationId xmlns:a16="http://schemas.microsoft.com/office/drawing/2014/main" id="{B595B754-4FFA-36E7-E7D6-C838D97A898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365" y="6078"/>
              <a:ext cx="428" cy="341"/>
            </a:xfrm>
            <a:custGeom>
              <a:avLst/>
              <a:gdLst>
                <a:gd name="T0" fmla="*/ 173 w 346"/>
                <a:gd name="T1" fmla="*/ 192 h 279"/>
                <a:gd name="T2" fmla="*/ 240 w 346"/>
                <a:gd name="T3" fmla="*/ 0 h 279"/>
                <a:gd name="T4" fmla="*/ 346 w 346"/>
                <a:gd name="T5" fmla="*/ 0 h 279"/>
                <a:gd name="T6" fmla="*/ 231 w 346"/>
                <a:gd name="T7" fmla="*/ 279 h 279"/>
                <a:gd name="T8" fmla="*/ 125 w 346"/>
                <a:gd name="T9" fmla="*/ 279 h 279"/>
                <a:gd name="T10" fmla="*/ 0 w 346"/>
                <a:gd name="T11" fmla="*/ 0 h 279"/>
                <a:gd name="T12" fmla="*/ 106 w 346"/>
                <a:gd name="T13" fmla="*/ 0 h 279"/>
                <a:gd name="T14" fmla="*/ 173 w 346"/>
                <a:gd name="T15" fmla="*/ 19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6" h="279">
                  <a:moveTo>
                    <a:pt x="173" y="192"/>
                  </a:moveTo>
                  <a:lnTo>
                    <a:pt x="240" y="0"/>
                  </a:lnTo>
                  <a:lnTo>
                    <a:pt x="346" y="0"/>
                  </a:lnTo>
                  <a:lnTo>
                    <a:pt x="231" y="279"/>
                  </a:lnTo>
                  <a:lnTo>
                    <a:pt x="125" y="279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73" y="192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1" name="Freeform 40">
              <a:extLst>
                <a:ext uri="{FF2B5EF4-FFF2-40B4-BE49-F238E27FC236}">
                  <a16:creationId xmlns:a16="http://schemas.microsoft.com/office/drawing/2014/main" id="{6CB98FC6-3EC5-7ED4-18C5-B5837EA38D0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3853" y="6078"/>
              <a:ext cx="107" cy="341"/>
            </a:xfrm>
            <a:custGeom>
              <a:avLst/>
              <a:gdLst>
                <a:gd name="T0" fmla="*/ 87 w 87"/>
                <a:gd name="T1" fmla="*/ 0 h 279"/>
                <a:gd name="T2" fmla="*/ 0 w 87"/>
                <a:gd name="T3" fmla="*/ 0 h 279"/>
                <a:gd name="T4" fmla="*/ 0 w 87"/>
                <a:gd name="T5" fmla="*/ 58 h 279"/>
                <a:gd name="T6" fmla="*/ 87 w 87"/>
                <a:gd name="T7" fmla="*/ 58 h 279"/>
                <a:gd name="T8" fmla="*/ 87 w 87"/>
                <a:gd name="T9" fmla="*/ 0 h 279"/>
                <a:gd name="T10" fmla="*/ 87 w 87"/>
                <a:gd name="T11" fmla="*/ 77 h 279"/>
                <a:gd name="T12" fmla="*/ 0 w 87"/>
                <a:gd name="T13" fmla="*/ 77 h 279"/>
                <a:gd name="T14" fmla="*/ 0 w 87"/>
                <a:gd name="T15" fmla="*/ 279 h 279"/>
                <a:gd name="T16" fmla="*/ 87 w 87"/>
                <a:gd name="T17" fmla="*/ 279 h 279"/>
                <a:gd name="T18" fmla="*/ 87 w 87"/>
                <a:gd name="T19" fmla="*/ 7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279">
                  <a:moveTo>
                    <a:pt x="87" y="0"/>
                  </a:moveTo>
                  <a:lnTo>
                    <a:pt x="0" y="0"/>
                  </a:lnTo>
                  <a:lnTo>
                    <a:pt x="0" y="58"/>
                  </a:lnTo>
                  <a:lnTo>
                    <a:pt x="87" y="58"/>
                  </a:lnTo>
                  <a:lnTo>
                    <a:pt x="87" y="0"/>
                  </a:lnTo>
                  <a:close/>
                  <a:moveTo>
                    <a:pt x="87" y="77"/>
                  </a:moveTo>
                  <a:lnTo>
                    <a:pt x="0" y="77"/>
                  </a:lnTo>
                  <a:lnTo>
                    <a:pt x="0" y="279"/>
                  </a:lnTo>
                  <a:lnTo>
                    <a:pt x="87" y="279"/>
                  </a:lnTo>
                  <a:lnTo>
                    <a:pt x="87" y="7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2" name="Freeform 41">
              <a:extLst>
                <a:ext uri="{FF2B5EF4-FFF2-40B4-BE49-F238E27FC236}">
                  <a16:creationId xmlns:a16="http://schemas.microsoft.com/office/drawing/2014/main" id="{6526B50A-B1EA-5AA2-E84E-CB551D06B3C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029" y="6159"/>
              <a:ext cx="305" cy="275"/>
            </a:xfrm>
            <a:custGeom>
              <a:avLst/>
              <a:gdLst>
                <a:gd name="T0" fmla="*/ 16 w 26"/>
                <a:gd name="T1" fmla="*/ 7 h 23"/>
                <a:gd name="T2" fmla="*/ 13 w 26"/>
                <a:gd name="T3" fmla="*/ 5 h 23"/>
                <a:gd name="T4" fmla="*/ 10 w 26"/>
                <a:gd name="T5" fmla="*/ 7 h 23"/>
                <a:gd name="T6" fmla="*/ 13 w 26"/>
                <a:gd name="T7" fmla="*/ 8 h 23"/>
                <a:gd name="T8" fmla="*/ 26 w 26"/>
                <a:gd name="T9" fmla="*/ 16 h 23"/>
                <a:gd name="T10" fmla="*/ 22 w 26"/>
                <a:gd name="T11" fmla="*/ 21 h 23"/>
                <a:gd name="T12" fmla="*/ 13 w 26"/>
                <a:gd name="T13" fmla="*/ 23 h 23"/>
                <a:gd name="T14" fmla="*/ 3 w 26"/>
                <a:gd name="T15" fmla="*/ 20 h 23"/>
                <a:gd name="T16" fmla="*/ 0 w 26"/>
                <a:gd name="T17" fmla="*/ 16 h 23"/>
                <a:gd name="T18" fmla="*/ 9 w 26"/>
                <a:gd name="T19" fmla="*/ 16 h 23"/>
                <a:gd name="T20" fmla="*/ 10 w 26"/>
                <a:gd name="T21" fmla="*/ 17 h 23"/>
                <a:gd name="T22" fmla="*/ 14 w 26"/>
                <a:gd name="T23" fmla="*/ 18 h 23"/>
                <a:gd name="T24" fmla="*/ 17 w 26"/>
                <a:gd name="T25" fmla="*/ 17 h 23"/>
                <a:gd name="T26" fmla="*/ 14 w 26"/>
                <a:gd name="T27" fmla="*/ 15 h 23"/>
                <a:gd name="T28" fmla="*/ 1 w 26"/>
                <a:gd name="T29" fmla="*/ 7 h 23"/>
                <a:gd name="T30" fmla="*/ 13 w 26"/>
                <a:gd name="T31" fmla="*/ 0 h 23"/>
                <a:gd name="T32" fmla="*/ 22 w 26"/>
                <a:gd name="T33" fmla="*/ 2 h 23"/>
                <a:gd name="T34" fmla="*/ 26 w 26"/>
                <a:gd name="T35" fmla="*/ 7 h 23"/>
                <a:gd name="T36" fmla="*/ 16 w 26"/>
                <a:gd name="T37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3">
                  <a:moveTo>
                    <a:pt x="16" y="7"/>
                  </a:moveTo>
                  <a:cubicBezTo>
                    <a:pt x="16" y="6"/>
                    <a:pt x="16" y="5"/>
                    <a:pt x="13" y="5"/>
                  </a:cubicBezTo>
                  <a:cubicBezTo>
                    <a:pt x="12" y="5"/>
                    <a:pt x="10" y="5"/>
                    <a:pt x="10" y="7"/>
                  </a:cubicBezTo>
                  <a:cubicBezTo>
                    <a:pt x="10" y="8"/>
                    <a:pt x="11" y="8"/>
                    <a:pt x="13" y="8"/>
                  </a:cubicBezTo>
                  <a:cubicBezTo>
                    <a:pt x="22" y="10"/>
                    <a:pt x="26" y="11"/>
                    <a:pt x="26" y="16"/>
                  </a:cubicBezTo>
                  <a:cubicBezTo>
                    <a:pt x="26" y="18"/>
                    <a:pt x="25" y="20"/>
                    <a:pt x="22" y="21"/>
                  </a:cubicBezTo>
                  <a:cubicBezTo>
                    <a:pt x="20" y="22"/>
                    <a:pt x="16" y="23"/>
                    <a:pt x="13" y="23"/>
                  </a:cubicBezTo>
                  <a:cubicBezTo>
                    <a:pt x="12" y="23"/>
                    <a:pt x="6" y="23"/>
                    <a:pt x="3" y="20"/>
                  </a:cubicBezTo>
                  <a:cubicBezTo>
                    <a:pt x="1" y="19"/>
                    <a:pt x="0" y="17"/>
                    <a:pt x="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0" y="17"/>
                    <a:pt x="10" y="17"/>
                  </a:cubicBezTo>
                  <a:cubicBezTo>
                    <a:pt x="11" y="18"/>
                    <a:pt x="12" y="18"/>
                    <a:pt x="14" y="18"/>
                  </a:cubicBezTo>
                  <a:cubicBezTo>
                    <a:pt x="15" y="18"/>
                    <a:pt x="17" y="18"/>
                    <a:pt x="17" y="17"/>
                  </a:cubicBezTo>
                  <a:cubicBezTo>
                    <a:pt x="17" y="15"/>
                    <a:pt x="16" y="15"/>
                    <a:pt x="14" y="15"/>
                  </a:cubicBezTo>
                  <a:cubicBezTo>
                    <a:pt x="5" y="13"/>
                    <a:pt x="1" y="12"/>
                    <a:pt x="1" y="7"/>
                  </a:cubicBezTo>
                  <a:cubicBezTo>
                    <a:pt x="1" y="1"/>
                    <a:pt x="9" y="0"/>
                    <a:pt x="13" y="0"/>
                  </a:cubicBezTo>
                  <a:cubicBezTo>
                    <a:pt x="16" y="0"/>
                    <a:pt x="20" y="1"/>
                    <a:pt x="22" y="2"/>
                  </a:cubicBezTo>
                  <a:cubicBezTo>
                    <a:pt x="25" y="4"/>
                    <a:pt x="25" y="6"/>
                    <a:pt x="26" y="7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3" name="Freeform 42">
              <a:extLst>
                <a:ext uri="{FF2B5EF4-FFF2-40B4-BE49-F238E27FC236}">
                  <a16:creationId xmlns:a16="http://schemas.microsoft.com/office/drawing/2014/main" id="{B3BB8E49-D1A5-EFC0-33D7-69E5B3B8E74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397" y="6174"/>
              <a:ext cx="332" cy="260"/>
            </a:xfrm>
            <a:custGeom>
              <a:avLst/>
              <a:gdLst>
                <a:gd name="T0" fmla="*/ 19 w 28"/>
                <a:gd name="T1" fmla="*/ 21 h 22"/>
                <a:gd name="T2" fmla="*/ 19 w 28"/>
                <a:gd name="T3" fmla="*/ 19 h 22"/>
                <a:gd name="T4" fmla="*/ 10 w 28"/>
                <a:gd name="T5" fmla="*/ 22 h 22"/>
                <a:gd name="T6" fmla="*/ 2 w 28"/>
                <a:gd name="T7" fmla="*/ 19 h 22"/>
                <a:gd name="T8" fmla="*/ 0 w 28"/>
                <a:gd name="T9" fmla="*/ 14 h 22"/>
                <a:gd name="T10" fmla="*/ 0 w 28"/>
                <a:gd name="T11" fmla="*/ 0 h 22"/>
                <a:gd name="T12" fmla="*/ 9 w 28"/>
                <a:gd name="T13" fmla="*/ 0 h 22"/>
                <a:gd name="T14" fmla="*/ 9 w 28"/>
                <a:gd name="T15" fmla="*/ 12 h 22"/>
                <a:gd name="T16" fmla="*/ 14 w 28"/>
                <a:gd name="T17" fmla="*/ 16 h 22"/>
                <a:gd name="T18" fmla="*/ 19 w 28"/>
                <a:gd name="T19" fmla="*/ 12 h 22"/>
                <a:gd name="T20" fmla="*/ 19 w 28"/>
                <a:gd name="T21" fmla="*/ 0 h 22"/>
                <a:gd name="T22" fmla="*/ 28 w 28"/>
                <a:gd name="T23" fmla="*/ 0 h 22"/>
                <a:gd name="T24" fmla="*/ 28 w 28"/>
                <a:gd name="T25" fmla="*/ 21 h 22"/>
                <a:gd name="T26" fmla="*/ 19 w 28"/>
                <a:gd name="T2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22">
                  <a:moveTo>
                    <a:pt x="19" y="21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18" y="20"/>
                    <a:pt x="15" y="22"/>
                    <a:pt x="10" y="22"/>
                  </a:cubicBezTo>
                  <a:cubicBezTo>
                    <a:pt x="8" y="22"/>
                    <a:pt x="4" y="22"/>
                    <a:pt x="2" y="19"/>
                  </a:cubicBezTo>
                  <a:cubicBezTo>
                    <a:pt x="0" y="17"/>
                    <a:pt x="0" y="15"/>
                    <a:pt x="0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5"/>
                    <a:pt x="12" y="16"/>
                    <a:pt x="14" y="16"/>
                  </a:cubicBezTo>
                  <a:cubicBezTo>
                    <a:pt x="16" y="16"/>
                    <a:pt x="19" y="15"/>
                    <a:pt x="19" y="1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21"/>
                    <a:pt x="28" y="21"/>
                    <a:pt x="28" y="21"/>
                  </a:cubicBezTo>
                  <a:lnTo>
                    <a:pt x="19" y="2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4" name="Freeform 43">
              <a:extLst>
                <a:ext uri="{FF2B5EF4-FFF2-40B4-BE49-F238E27FC236}">
                  <a16:creationId xmlns:a16="http://schemas.microsoft.com/office/drawing/2014/main" id="{9EA74605-3838-A77C-7440-A9573D8C137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4777" y="6159"/>
              <a:ext cx="353" cy="275"/>
            </a:xfrm>
            <a:custGeom>
              <a:avLst/>
              <a:gdLst>
                <a:gd name="T0" fmla="*/ 21 w 30"/>
                <a:gd name="T1" fmla="*/ 22 h 23"/>
                <a:gd name="T2" fmla="*/ 20 w 30"/>
                <a:gd name="T3" fmla="*/ 20 h 23"/>
                <a:gd name="T4" fmla="*/ 10 w 30"/>
                <a:gd name="T5" fmla="*/ 23 h 23"/>
                <a:gd name="T6" fmla="*/ 0 w 30"/>
                <a:gd name="T7" fmla="*/ 16 h 23"/>
                <a:gd name="T8" fmla="*/ 16 w 30"/>
                <a:gd name="T9" fmla="*/ 9 h 23"/>
                <a:gd name="T10" fmla="*/ 20 w 30"/>
                <a:gd name="T11" fmla="*/ 7 h 23"/>
                <a:gd name="T12" fmla="*/ 16 w 30"/>
                <a:gd name="T13" fmla="*/ 5 h 23"/>
                <a:gd name="T14" fmla="*/ 11 w 30"/>
                <a:gd name="T15" fmla="*/ 8 h 23"/>
                <a:gd name="T16" fmla="*/ 2 w 30"/>
                <a:gd name="T17" fmla="*/ 8 h 23"/>
                <a:gd name="T18" fmla="*/ 16 w 30"/>
                <a:gd name="T19" fmla="*/ 0 h 23"/>
                <a:gd name="T20" fmla="*/ 29 w 30"/>
                <a:gd name="T21" fmla="*/ 7 h 23"/>
                <a:gd name="T22" fmla="*/ 29 w 30"/>
                <a:gd name="T23" fmla="*/ 20 h 23"/>
                <a:gd name="T24" fmla="*/ 30 w 30"/>
                <a:gd name="T25" fmla="*/ 22 h 23"/>
                <a:gd name="T26" fmla="*/ 30 w 30"/>
                <a:gd name="T27" fmla="*/ 22 h 23"/>
                <a:gd name="T28" fmla="*/ 21 w 30"/>
                <a:gd name="T29" fmla="*/ 22 h 23"/>
                <a:gd name="T30" fmla="*/ 20 w 30"/>
                <a:gd name="T31" fmla="*/ 13 h 23"/>
                <a:gd name="T32" fmla="*/ 15 w 30"/>
                <a:gd name="T33" fmla="*/ 14 h 23"/>
                <a:gd name="T34" fmla="*/ 10 w 30"/>
                <a:gd name="T35" fmla="*/ 16 h 23"/>
                <a:gd name="T36" fmla="*/ 13 w 30"/>
                <a:gd name="T37" fmla="*/ 18 h 23"/>
                <a:gd name="T38" fmla="*/ 20 w 30"/>
                <a:gd name="T39" fmla="*/ 14 h 23"/>
                <a:gd name="T40" fmla="*/ 20 w 30"/>
                <a:gd name="T41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" h="23">
                  <a:moveTo>
                    <a:pt x="21" y="22"/>
                  </a:moveTo>
                  <a:cubicBezTo>
                    <a:pt x="20" y="21"/>
                    <a:pt x="20" y="21"/>
                    <a:pt x="20" y="20"/>
                  </a:cubicBezTo>
                  <a:cubicBezTo>
                    <a:pt x="18" y="21"/>
                    <a:pt x="16" y="23"/>
                    <a:pt x="10" y="23"/>
                  </a:cubicBezTo>
                  <a:cubicBezTo>
                    <a:pt x="6" y="23"/>
                    <a:pt x="0" y="22"/>
                    <a:pt x="0" y="16"/>
                  </a:cubicBezTo>
                  <a:cubicBezTo>
                    <a:pt x="0" y="11"/>
                    <a:pt x="6" y="10"/>
                    <a:pt x="16" y="9"/>
                  </a:cubicBezTo>
                  <a:cubicBezTo>
                    <a:pt x="18" y="9"/>
                    <a:pt x="20" y="9"/>
                    <a:pt x="20" y="7"/>
                  </a:cubicBezTo>
                  <a:cubicBezTo>
                    <a:pt x="20" y="5"/>
                    <a:pt x="17" y="5"/>
                    <a:pt x="16" y="5"/>
                  </a:cubicBezTo>
                  <a:cubicBezTo>
                    <a:pt x="11" y="5"/>
                    <a:pt x="10" y="6"/>
                    <a:pt x="1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5"/>
                    <a:pt x="3" y="0"/>
                    <a:pt x="16" y="0"/>
                  </a:cubicBezTo>
                  <a:cubicBezTo>
                    <a:pt x="22" y="0"/>
                    <a:pt x="29" y="2"/>
                    <a:pt x="29" y="7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1"/>
                    <a:pt x="30" y="22"/>
                  </a:cubicBezTo>
                  <a:cubicBezTo>
                    <a:pt x="30" y="22"/>
                    <a:pt x="30" y="22"/>
                    <a:pt x="30" y="22"/>
                  </a:cubicBezTo>
                  <a:lnTo>
                    <a:pt x="21" y="22"/>
                  </a:lnTo>
                  <a:close/>
                  <a:moveTo>
                    <a:pt x="20" y="13"/>
                  </a:moveTo>
                  <a:cubicBezTo>
                    <a:pt x="18" y="13"/>
                    <a:pt x="18" y="13"/>
                    <a:pt x="15" y="14"/>
                  </a:cubicBezTo>
                  <a:cubicBezTo>
                    <a:pt x="12" y="14"/>
                    <a:pt x="10" y="15"/>
                    <a:pt x="10" y="16"/>
                  </a:cubicBezTo>
                  <a:cubicBezTo>
                    <a:pt x="10" y="18"/>
                    <a:pt x="12" y="18"/>
                    <a:pt x="13" y="18"/>
                  </a:cubicBezTo>
                  <a:cubicBezTo>
                    <a:pt x="16" y="18"/>
                    <a:pt x="20" y="17"/>
                    <a:pt x="20" y="14"/>
                  </a:cubicBezTo>
                  <a:lnTo>
                    <a:pt x="20" y="1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5" name="Rectangle 44">
              <a:extLst>
                <a:ext uri="{FF2B5EF4-FFF2-40B4-BE49-F238E27FC236}">
                  <a16:creationId xmlns:a16="http://schemas.microsoft.com/office/drawing/2014/main" id="{ACF7604A-7FC8-98DC-AB19-664A8B3A131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187" y="6078"/>
              <a:ext cx="107" cy="34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6" name="Freeform 45">
              <a:extLst>
                <a:ext uri="{FF2B5EF4-FFF2-40B4-BE49-F238E27FC236}">
                  <a16:creationId xmlns:a16="http://schemas.microsoft.com/office/drawing/2014/main" id="{DC25EC30-82DF-8218-02B1-BE39FF4078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78" y="3856"/>
              <a:ext cx="2025" cy="1938"/>
            </a:xfrm>
            <a:custGeom>
              <a:avLst/>
              <a:gdLst>
                <a:gd name="T0" fmla="*/ 171 w 171"/>
                <a:gd name="T1" fmla="*/ 0 h 164"/>
                <a:gd name="T2" fmla="*/ 152 w 171"/>
                <a:gd name="T3" fmla="*/ 0 h 164"/>
                <a:gd name="T4" fmla="*/ 1 w 171"/>
                <a:gd name="T5" fmla="*/ 0 h 164"/>
                <a:gd name="T6" fmla="*/ 1 w 171"/>
                <a:gd name="T7" fmla="*/ 38 h 164"/>
                <a:gd name="T8" fmla="*/ 131 w 171"/>
                <a:gd name="T9" fmla="*/ 38 h 164"/>
                <a:gd name="T10" fmla="*/ 88 w 171"/>
                <a:gd name="T11" fmla="*/ 80 h 164"/>
                <a:gd name="T12" fmla="*/ 90 w 171"/>
                <a:gd name="T13" fmla="*/ 50 h 164"/>
                <a:gd name="T14" fmla="*/ 50 w 171"/>
                <a:gd name="T15" fmla="*/ 50 h 164"/>
                <a:gd name="T16" fmla="*/ 31 w 171"/>
                <a:gd name="T17" fmla="*/ 112 h 164"/>
                <a:gd name="T18" fmla="*/ 0 w 171"/>
                <a:gd name="T19" fmla="*/ 124 h 164"/>
                <a:gd name="T20" fmla="*/ 0 w 171"/>
                <a:gd name="T21" fmla="*/ 164 h 164"/>
                <a:gd name="T22" fmla="*/ 60 w 171"/>
                <a:gd name="T23" fmla="*/ 140 h 164"/>
                <a:gd name="T24" fmla="*/ 76 w 171"/>
                <a:gd name="T25" fmla="*/ 117 h 164"/>
                <a:gd name="T26" fmla="*/ 76 w 171"/>
                <a:gd name="T27" fmla="*/ 119 h 164"/>
                <a:gd name="T28" fmla="*/ 142 w 171"/>
                <a:gd name="T29" fmla="*/ 93 h 164"/>
                <a:gd name="T30" fmla="*/ 171 w 171"/>
                <a:gd name="T31" fmla="*/ 18 h 164"/>
                <a:gd name="T32" fmla="*/ 171 w 171"/>
                <a:gd name="T3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" h="164">
                  <a:moveTo>
                    <a:pt x="171" y="0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99" y="38"/>
                    <a:pt x="131" y="38"/>
                  </a:cubicBezTo>
                  <a:cubicBezTo>
                    <a:pt x="127" y="54"/>
                    <a:pt x="116" y="75"/>
                    <a:pt x="88" y="80"/>
                  </a:cubicBezTo>
                  <a:cubicBezTo>
                    <a:pt x="90" y="63"/>
                    <a:pt x="90" y="51"/>
                    <a:pt x="9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61"/>
                    <a:pt x="47" y="95"/>
                    <a:pt x="31" y="112"/>
                  </a:cubicBezTo>
                  <a:cubicBezTo>
                    <a:pt x="23" y="120"/>
                    <a:pt x="13" y="124"/>
                    <a:pt x="0" y="12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24" y="164"/>
                    <a:pt x="45" y="156"/>
                    <a:pt x="60" y="140"/>
                  </a:cubicBezTo>
                  <a:cubicBezTo>
                    <a:pt x="67" y="133"/>
                    <a:pt x="72" y="125"/>
                    <a:pt x="76" y="117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103" y="119"/>
                    <a:pt x="125" y="110"/>
                    <a:pt x="142" y="93"/>
                  </a:cubicBezTo>
                  <a:cubicBezTo>
                    <a:pt x="171" y="64"/>
                    <a:pt x="171" y="20"/>
                    <a:pt x="171" y="18"/>
                  </a:cubicBezTo>
                  <a:lnTo>
                    <a:pt x="171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7" name="Freeform 46">
              <a:extLst>
                <a:ext uri="{FF2B5EF4-FFF2-40B4-BE49-F238E27FC236}">
                  <a16:creationId xmlns:a16="http://schemas.microsoft.com/office/drawing/2014/main" id="{ED0D91F3-BFE7-0DC6-BB81-4C6F23C352B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03" y="3916"/>
              <a:ext cx="1977" cy="1866"/>
            </a:xfrm>
            <a:custGeom>
              <a:avLst/>
              <a:gdLst>
                <a:gd name="T0" fmla="*/ 153 w 167"/>
                <a:gd name="T1" fmla="*/ 38 h 158"/>
                <a:gd name="T2" fmla="*/ 124 w 167"/>
                <a:gd name="T3" fmla="*/ 8 h 158"/>
                <a:gd name="T4" fmla="*/ 125 w 167"/>
                <a:gd name="T5" fmla="*/ 0 h 158"/>
                <a:gd name="T6" fmla="*/ 0 w 167"/>
                <a:gd name="T7" fmla="*/ 0 h 158"/>
                <a:gd name="T8" fmla="*/ 0 w 167"/>
                <a:gd name="T9" fmla="*/ 38 h 158"/>
                <a:gd name="T10" fmla="*/ 129 w 167"/>
                <a:gd name="T11" fmla="*/ 38 h 158"/>
                <a:gd name="T12" fmla="*/ 109 w 167"/>
                <a:gd name="T13" fmla="*/ 86 h 158"/>
                <a:gd name="T14" fmla="*/ 17 w 167"/>
                <a:gd name="T15" fmla="*/ 120 h 158"/>
                <a:gd name="T16" fmla="*/ 17 w 167"/>
                <a:gd name="T17" fmla="*/ 158 h 158"/>
                <a:gd name="T18" fmla="*/ 138 w 167"/>
                <a:gd name="T19" fmla="*/ 110 h 158"/>
                <a:gd name="T20" fmla="*/ 167 w 167"/>
                <a:gd name="T21" fmla="*/ 34 h 158"/>
                <a:gd name="T22" fmla="*/ 153 w 167"/>
                <a:gd name="T23" fmla="*/ 3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58">
                  <a:moveTo>
                    <a:pt x="153" y="38"/>
                  </a:moveTo>
                  <a:cubicBezTo>
                    <a:pt x="137" y="38"/>
                    <a:pt x="124" y="24"/>
                    <a:pt x="124" y="8"/>
                  </a:cubicBezTo>
                  <a:cubicBezTo>
                    <a:pt x="124" y="5"/>
                    <a:pt x="124" y="3"/>
                    <a:pt x="1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99" y="38"/>
                    <a:pt x="129" y="38"/>
                  </a:cubicBezTo>
                  <a:cubicBezTo>
                    <a:pt x="127" y="51"/>
                    <a:pt x="122" y="70"/>
                    <a:pt x="109" y="86"/>
                  </a:cubicBezTo>
                  <a:cubicBezTo>
                    <a:pt x="91" y="108"/>
                    <a:pt x="59" y="120"/>
                    <a:pt x="17" y="120"/>
                  </a:cubicBezTo>
                  <a:cubicBezTo>
                    <a:pt x="17" y="158"/>
                    <a:pt x="17" y="158"/>
                    <a:pt x="17" y="158"/>
                  </a:cubicBezTo>
                  <a:cubicBezTo>
                    <a:pt x="70" y="158"/>
                    <a:pt x="113" y="141"/>
                    <a:pt x="138" y="110"/>
                  </a:cubicBezTo>
                  <a:cubicBezTo>
                    <a:pt x="160" y="84"/>
                    <a:pt x="166" y="53"/>
                    <a:pt x="167" y="34"/>
                  </a:cubicBezTo>
                  <a:cubicBezTo>
                    <a:pt x="163" y="36"/>
                    <a:pt x="158" y="38"/>
                    <a:pt x="153" y="38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8" name="Freeform 47">
              <a:extLst>
                <a:ext uri="{FF2B5EF4-FFF2-40B4-BE49-F238E27FC236}">
                  <a16:creationId xmlns:a16="http://schemas.microsoft.com/office/drawing/2014/main" id="{DFF5615D-6FF5-1141-27A4-E6778FCE208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216" y="3692"/>
              <a:ext cx="631" cy="613"/>
            </a:xfrm>
            <a:custGeom>
              <a:avLst/>
              <a:gdLst>
                <a:gd name="T0" fmla="*/ 27 w 53"/>
                <a:gd name="T1" fmla="*/ 0 h 52"/>
                <a:gd name="T2" fmla="*/ 0 w 53"/>
                <a:gd name="T3" fmla="*/ 26 h 52"/>
                <a:gd name="T4" fmla="*/ 27 w 53"/>
                <a:gd name="T5" fmla="*/ 52 h 52"/>
                <a:gd name="T6" fmla="*/ 53 w 53"/>
                <a:gd name="T7" fmla="*/ 26 h 52"/>
                <a:gd name="T8" fmla="*/ 27 w 53"/>
                <a:gd name="T9" fmla="*/ 0 h 52"/>
                <a:gd name="T10" fmla="*/ 27 w 53"/>
                <a:gd name="T11" fmla="*/ 41 h 52"/>
                <a:gd name="T12" fmla="*/ 11 w 53"/>
                <a:gd name="T13" fmla="*/ 26 h 52"/>
                <a:gd name="T14" fmla="*/ 27 w 53"/>
                <a:gd name="T15" fmla="*/ 10 h 52"/>
                <a:gd name="T16" fmla="*/ 42 w 53"/>
                <a:gd name="T17" fmla="*/ 26 h 52"/>
                <a:gd name="T18" fmla="*/ 27 w 53"/>
                <a:gd name="T19" fmla="*/ 4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52">
                  <a:moveTo>
                    <a:pt x="27" y="0"/>
                  </a:moveTo>
                  <a:cubicBezTo>
                    <a:pt x="12" y="0"/>
                    <a:pt x="0" y="11"/>
                    <a:pt x="0" y="26"/>
                  </a:cubicBezTo>
                  <a:cubicBezTo>
                    <a:pt x="0" y="40"/>
                    <a:pt x="12" y="52"/>
                    <a:pt x="27" y="52"/>
                  </a:cubicBezTo>
                  <a:cubicBezTo>
                    <a:pt x="41" y="52"/>
                    <a:pt x="53" y="40"/>
                    <a:pt x="53" y="26"/>
                  </a:cubicBezTo>
                  <a:cubicBezTo>
                    <a:pt x="53" y="11"/>
                    <a:pt x="41" y="0"/>
                    <a:pt x="27" y="0"/>
                  </a:cubicBezTo>
                  <a:close/>
                  <a:moveTo>
                    <a:pt x="27" y="41"/>
                  </a:moveTo>
                  <a:cubicBezTo>
                    <a:pt x="18" y="41"/>
                    <a:pt x="11" y="34"/>
                    <a:pt x="11" y="26"/>
                  </a:cubicBezTo>
                  <a:cubicBezTo>
                    <a:pt x="11" y="17"/>
                    <a:pt x="18" y="10"/>
                    <a:pt x="27" y="10"/>
                  </a:cubicBezTo>
                  <a:cubicBezTo>
                    <a:pt x="35" y="10"/>
                    <a:pt x="42" y="17"/>
                    <a:pt x="42" y="26"/>
                  </a:cubicBezTo>
                  <a:cubicBezTo>
                    <a:pt x="42" y="34"/>
                    <a:pt x="35" y="41"/>
                    <a:pt x="27" y="4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9" name="Freeform 48">
              <a:extLst>
                <a:ext uri="{FF2B5EF4-FFF2-40B4-BE49-F238E27FC236}">
                  <a16:creationId xmlns:a16="http://schemas.microsoft.com/office/drawing/2014/main" id="{3534470B-246C-6D26-AE59-E45B058154C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221" y="3868"/>
              <a:ext cx="2052" cy="1947"/>
            </a:xfrm>
            <a:custGeom>
              <a:avLst/>
              <a:gdLst>
                <a:gd name="T0" fmla="*/ 134 w 173"/>
                <a:gd name="T1" fmla="*/ 0 h 165"/>
                <a:gd name="T2" fmla="*/ 75 w 173"/>
                <a:gd name="T3" fmla="*/ 25 h 165"/>
                <a:gd name="T4" fmla="*/ 34 w 173"/>
                <a:gd name="T5" fmla="*/ 44 h 165"/>
                <a:gd name="T6" fmla="*/ 0 w 173"/>
                <a:gd name="T7" fmla="*/ 44 h 165"/>
                <a:gd name="T8" fmla="*/ 0 w 173"/>
                <a:gd name="T9" fmla="*/ 84 h 165"/>
                <a:gd name="T10" fmla="*/ 39 w 173"/>
                <a:gd name="T11" fmla="*/ 84 h 165"/>
                <a:gd name="T12" fmla="*/ 72 w 173"/>
                <a:gd name="T13" fmla="*/ 73 h 165"/>
                <a:gd name="T14" fmla="*/ 72 w 173"/>
                <a:gd name="T15" fmla="*/ 165 h 165"/>
                <a:gd name="T16" fmla="*/ 112 w 173"/>
                <a:gd name="T17" fmla="*/ 165 h 165"/>
                <a:gd name="T18" fmla="*/ 112 w 173"/>
                <a:gd name="T19" fmla="*/ 51 h 165"/>
                <a:gd name="T20" fmla="*/ 140 w 173"/>
                <a:gd name="T21" fmla="*/ 40 h 165"/>
                <a:gd name="T22" fmla="*/ 173 w 173"/>
                <a:gd name="T23" fmla="*/ 40 h 165"/>
                <a:gd name="T24" fmla="*/ 173 w 173"/>
                <a:gd name="T25" fmla="*/ 0 h 165"/>
                <a:gd name="T26" fmla="*/ 134 w 173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165">
                  <a:moveTo>
                    <a:pt x="134" y="0"/>
                  </a:moveTo>
                  <a:cubicBezTo>
                    <a:pt x="123" y="0"/>
                    <a:pt x="109" y="7"/>
                    <a:pt x="75" y="25"/>
                  </a:cubicBezTo>
                  <a:cubicBezTo>
                    <a:pt x="62" y="32"/>
                    <a:pt x="42" y="44"/>
                    <a:pt x="34" y="44"/>
                  </a:cubicBezTo>
                  <a:cubicBezTo>
                    <a:pt x="26" y="44"/>
                    <a:pt x="0" y="44"/>
                    <a:pt x="0" y="4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47" y="84"/>
                    <a:pt x="55" y="81"/>
                    <a:pt x="72" y="73"/>
                  </a:cubicBezTo>
                  <a:cubicBezTo>
                    <a:pt x="72" y="165"/>
                    <a:pt x="72" y="165"/>
                    <a:pt x="72" y="165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22" y="46"/>
                    <a:pt x="133" y="40"/>
                    <a:pt x="140" y="40"/>
                  </a:cubicBezTo>
                  <a:cubicBezTo>
                    <a:pt x="147" y="40"/>
                    <a:pt x="173" y="40"/>
                    <a:pt x="173" y="40"/>
                  </a:cubicBezTo>
                  <a:cubicBezTo>
                    <a:pt x="173" y="0"/>
                    <a:pt x="173" y="0"/>
                    <a:pt x="173" y="0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0" name="Freeform 49">
              <a:extLst>
                <a:ext uri="{FF2B5EF4-FFF2-40B4-BE49-F238E27FC236}">
                  <a16:creationId xmlns:a16="http://schemas.microsoft.com/office/drawing/2014/main" id="{41BFB1E9-9E7E-29AC-9C04-1B962D9B858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593" y="3809"/>
              <a:ext cx="1573" cy="2006"/>
            </a:xfrm>
            <a:custGeom>
              <a:avLst/>
              <a:gdLst>
                <a:gd name="T0" fmla="*/ 394 w 1278"/>
                <a:gd name="T1" fmla="*/ 0 h 1635"/>
                <a:gd name="T2" fmla="*/ 0 w 1278"/>
                <a:gd name="T3" fmla="*/ 0 h 1635"/>
                <a:gd name="T4" fmla="*/ 0 w 1278"/>
                <a:gd name="T5" fmla="*/ 1635 h 1635"/>
                <a:gd name="T6" fmla="*/ 394 w 1278"/>
                <a:gd name="T7" fmla="*/ 1635 h 1635"/>
                <a:gd name="T8" fmla="*/ 394 w 1278"/>
                <a:gd name="T9" fmla="*/ 865 h 1635"/>
                <a:gd name="T10" fmla="*/ 1278 w 1278"/>
                <a:gd name="T11" fmla="*/ 981 h 1635"/>
                <a:gd name="T12" fmla="*/ 1278 w 1278"/>
                <a:gd name="T13" fmla="*/ 596 h 1635"/>
                <a:gd name="T14" fmla="*/ 394 w 1278"/>
                <a:gd name="T15" fmla="*/ 481 h 1635"/>
                <a:gd name="T16" fmla="*/ 394 w 1278"/>
                <a:gd name="T17" fmla="*/ 0 h 1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8" h="1635">
                  <a:moveTo>
                    <a:pt x="394" y="0"/>
                  </a:moveTo>
                  <a:lnTo>
                    <a:pt x="0" y="0"/>
                  </a:lnTo>
                  <a:lnTo>
                    <a:pt x="0" y="1635"/>
                  </a:lnTo>
                  <a:lnTo>
                    <a:pt x="394" y="1635"/>
                  </a:lnTo>
                  <a:lnTo>
                    <a:pt x="394" y="865"/>
                  </a:lnTo>
                  <a:lnTo>
                    <a:pt x="1278" y="981"/>
                  </a:lnTo>
                  <a:lnTo>
                    <a:pt x="1278" y="596"/>
                  </a:lnTo>
                  <a:lnTo>
                    <a:pt x="394" y="481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1" name="Rectangle 50">
              <a:extLst>
                <a:ext uri="{FF2B5EF4-FFF2-40B4-BE49-F238E27FC236}">
                  <a16:creationId xmlns:a16="http://schemas.microsoft.com/office/drawing/2014/main" id="{5EFA84E0-629B-5392-6B71-200D6BF0ED7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526" y="3773"/>
              <a:ext cx="379" cy="32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2" name="Rectangle 51">
              <a:extLst>
                <a:ext uri="{FF2B5EF4-FFF2-40B4-BE49-F238E27FC236}">
                  <a16:creationId xmlns:a16="http://schemas.microsoft.com/office/drawing/2014/main" id="{D246ADFF-CF51-01D3-B12E-30F1623D460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974" y="3773"/>
              <a:ext cx="368" cy="32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3" name="Rectangle 52">
              <a:extLst>
                <a:ext uri="{FF2B5EF4-FFF2-40B4-BE49-F238E27FC236}">
                  <a16:creationId xmlns:a16="http://schemas.microsoft.com/office/drawing/2014/main" id="{A2222686-A299-571E-9F99-8C66F218649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07" y="3833"/>
              <a:ext cx="1761" cy="45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4" name="Freeform 53">
              <a:extLst>
                <a:ext uri="{FF2B5EF4-FFF2-40B4-BE49-F238E27FC236}">
                  <a16:creationId xmlns:a16="http://schemas.microsoft.com/office/drawing/2014/main" id="{249D2912-580A-026C-45C8-2B4D4AD3CBD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976" y="4481"/>
              <a:ext cx="2000" cy="1277"/>
            </a:xfrm>
            <a:custGeom>
              <a:avLst/>
              <a:gdLst>
                <a:gd name="T0" fmla="*/ 150 w 169"/>
                <a:gd name="T1" fmla="*/ 0 h 108"/>
                <a:gd name="T2" fmla="*/ 0 w 169"/>
                <a:gd name="T3" fmla="*/ 0 h 108"/>
                <a:gd name="T4" fmla="*/ 0 w 169"/>
                <a:gd name="T5" fmla="*/ 38 h 108"/>
                <a:gd name="T6" fmla="*/ 127 w 169"/>
                <a:gd name="T7" fmla="*/ 38 h 108"/>
                <a:gd name="T8" fmla="*/ 38 w 169"/>
                <a:gd name="T9" fmla="*/ 71 h 108"/>
                <a:gd name="T10" fmla="*/ 13 w 169"/>
                <a:gd name="T11" fmla="*/ 71 h 108"/>
                <a:gd name="T12" fmla="*/ 13 w 169"/>
                <a:gd name="T13" fmla="*/ 108 h 108"/>
                <a:gd name="T14" fmla="*/ 38 w 169"/>
                <a:gd name="T15" fmla="*/ 108 h 108"/>
                <a:gd name="T16" fmla="*/ 169 w 169"/>
                <a:gd name="T17" fmla="*/ 19 h 108"/>
                <a:gd name="T18" fmla="*/ 169 w 169"/>
                <a:gd name="T19" fmla="*/ 0 h 108"/>
                <a:gd name="T20" fmla="*/ 150 w 169"/>
                <a:gd name="T2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" h="108">
                  <a:moveTo>
                    <a:pt x="15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93" y="38"/>
                    <a:pt x="127" y="38"/>
                  </a:cubicBezTo>
                  <a:cubicBezTo>
                    <a:pt x="116" y="60"/>
                    <a:pt x="87" y="71"/>
                    <a:pt x="38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108"/>
                    <a:pt x="13" y="108"/>
                    <a:pt x="13" y="108"/>
                  </a:cubicBezTo>
                  <a:cubicBezTo>
                    <a:pt x="38" y="108"/>
                    <a:pt x="38" y="108"/>
                    <a:pt x="38" y="108"/>
                  </a:cubicBezTo>
                  <a:cubicBezTo>
                    <a:pt x="121" y="108"/>
                    <a:pt x="169" y="76"/>
                    <a:pt x="169" y="19"/>
                  </a:cubicBezTo>
                  <a:cubicBezTo>
                    <a:pt x="169" y="0"/>
                    <a:pt x="169" y="0"/>
                    <a:pt x="169" y="0"/>
                  </a:cubicBezTo>
                  <a:lnTo>
                    <a:pt x="15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5" name="Freeform 54">
              <a:extLst>
                <a:ext uri="{FF2B5EF4-FFF2-40B4-BE49-F238E27FC236}">
                  <a16:creationId xmlns:a16="http://schemas.microsoft.com/office/drawing/2014/main" id="{0ABFBF2E-67D1-CF08-FE07-FE02C337375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09" y="3725"/>
              <a:ext cx="3020" cy="2673"/>
            </a:xfrm>
            <a:custGeom>
              <a:avLst/>
              <a:gdLst>
                <a:gd name="T0" fmla="*/ 255 w 255"/>
                <a:gd name="T1" fmla="*/ 183 h 226"/>
                <a:gd name="T2" fmla="*/ 213 w 255"/>
                <a:gd name="T3" fmla="*/ 226 h 226"/>
                <a:gd name="T4" fmla="*/ 43 w 255"/>
                <a:gd name="T5" fmla="*/ 226 h 226"/>
                <a:gd name="T6" fmla="*/ 0 w 255"/>
                <a:gd name="T7" fmla="*/ 183 h 226"/>
                <a:gd name="T8" fmla="*/ 0 w 255"/>
                <a:gd name="T9" fmla="*/ 43 h 226"/>
                <a:gd name="T10" fmla="*/ 43 w 255"/>
                <a:gd name="T11" fmla="*/ 0 h 226"/>
                <a:gd name="T12" fmla="*/ 213 w 255"/>
                <a:gd name="T13" fmla="*/ 0 h 226"/>
                <a:gd name="T14" fmla="*/ 255 w 255"/>
                <a:gd name="T15" fmla="*/ 43 h 226"/>
                <a:gd name="T16" fmla="*/ 255 w 255"/>
                <a:gd name="T17" fmla="*/ 18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26">
                  <a:moveTo>
                    <a:pt x="255" y="183"/>
                  </a:moveTo>
                  <a:cubicBezTo>
                    <a:pt x="255" y="207"/>
                    <a:pt x="236" y="226"/>
                    <a:pt x="213" y="226"/>
                  </a:cubicBezTo>
                  <a:cubicBezTo>
                    <a:pt x="43" y="226"/>
                    <a:pt x="43" y="226"/>
                    <a:pt x="43" y="226"/>
                  </a:cubicBezTo>
                  <a:cubicBezTo>
                    <a:pt x="19" y="226"/>
                    <a:pt x="0" y="207"/>
                    <a:pt x="0" y="18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36" y="0"/>
                    <a:pt x="255" y="20"/>
                    <a:pt x="255" y="43"/>
                  </a:cubicBezTo>
                  <a:lnTo>
                    <a:pt x="255" y="18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3495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6" name="Freeform 55">
              <a:extLst>
                <a:ext uri="{FF2B5EF4-FFF2-40B4-BE49-F238E27FC236}">
                  <a16:creationId xmlns:a16="http://schemas.microsoft.com/office/drawing/2014/main" id="{53F7A6AC-0C3B-52E7-F60A-7E644EA176C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449" y="4284"/>
              <a:ext cx="2108" cy="1639"/>
            </a:xfrm>
            <a:custGeom>
              <a:avLst/>
              <a:gdLst>
                <a:gd name="T0" fmla="*/ 856 w 1711"/>
                <a:gd name="T1" fmla="*/ 452 h 1336"/>
                <a:gd name="T2" fmla="*/ 1009 w 1711"/>
                <a:gd name="T3" fmla="*/ 798 h 1336"/>
                <a:gd name="T4" fmla="*/ 702 w 1711"/>
                <a:gd name="T5" fmla="*/ 798 h 1336"/>
                <a:gd name="T6" fmla="*/ 856 w 1711"/>
                <a:gd name="T7" fmla="*/ 452 h 1336"/>
                <a:gd name="T8" fmla="*/ 1240 w 1711"/>
                <a:gd name="T9" fmla="*/ 1336 h 1336"/>
                <a:gd name="T10" fmla="*/ 1711 w 1711"/>
                <a:gd name="T11" fmla="*/ 1336 h 1336"/>
                <a:gd name="T12" fmla="*/ 1077 w 1711"/>
                <a:gd name="T13" fmla="*/ 0 h 1336"/>
                <a:gd name="T14" fmla="*/ 634 w 1711"/>
                <a:gd name="T15" fmla="*/ 0 h 1336"/>
                <a:gd name="T16" fmla="*/ 0 w 1711"/>
                <a:gd name="T17" fmla="*/ 1336 h 1336"/>
                <a:gd name="T18" fmla="*/ 471 w 1711"/>
                <a:gd name="T19" fmla="*/ 1336 h 1336"/>
                <a:gd name="T20" fmla="*/ 596 w 1711"/>
                <a:gd name="T21" fmla="*/ 1105 h 1336"/>
                <a:gd name="T22" fmla="*/ 1105 w 1711"/>
                <a:gd name="T23" fmla="*/ 1105 h 1336"/>
                <a:gd name="T24" fmla="*/ 1240 w 1711"/>
                <a:gd name="T25" fmla="*/ 1336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1" h="1336">
                  <a:moveTo>
                    <a:pt x="856" y="452"/>
                  </a:moveTo>
                  <a:lnTo>
                    <a:pt x="1009" y="798"/>
                  </a:lnTo>
                  <a:lnTo>
                    <a:pt x="702" y="798"/>
                  </a:lnTo>
                  <a:lnTo>
                    <a:pt x="856" y="452"/>
                  </a:lnTo>
                  <a:close/>
                  <a:moveTo>
                    <a:pt x="1240" y="1336"/>
                  </a:moveTo>
                  <a:lnTo>
                    <a:pt x="1711" y="1336"/>
                  </a:lnTo>
                  <a:lnTo>
                    <a:pt x="1077" y="0"/>
                  </a:lnTo>
                  <a:lnTo>
                    <a:pt x="634" y="0"/>
                  </a:lnTo>
                  <a:lnTo>
                    <a:pt x="0" y="1336"/>
                  </a:lnTo>
                  <a:lnTo>
                    <a:pt x="471" y="1336"/>
                  </a:lnTo>
                  <a:lnTo>
                    <a:pt x="596" y="1105"/>
                  </a:lnTo>
                  <a:lnTo>
                    <a:pt x="1105" y="1105"/>
                  </a:lnTo>
                  <a:lnTo>
                    <a:pt x="1240" y="13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7" name="Freeform 56">
              <a:extLst>
                <a:ext uri="{FF2B5EF4-FFF2-40B4-BE49-F238E27FC236}">
                  <a16:creationId xmlns:a16="http://schemas.microsoft.com/office/drawing/2014/main" id="{DAE14355-215B-05DF-3B6A-DB45C431EEB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73" y="3821"/>
              <a:ext cx="1212" cy="968"/>
            </a:xfrm>
            <a:custGeom>
              <a:avLst/>
              <a:gdLst>
                <a:gd name="T0" fmla="*/ 0 w 980"/>
                <a:gd name="T1" fmla="*/ 308 h 789"/>
                <a:gd name="T2" fmla="*/ 375 w 980"/>
                <a:gd name="T3" fmla="*/ 308 h 789"/>
                <a:gd name="T4" fmla="*/ 490 w 980"/>
                <a:gd name="T5" fmla="*/ 0 h 789"/>
                <a:gd name="T6" fmla="*/ 605 w 980"/>
                <a:gd name="T7" fmla="*/ 308 h 789"/>
                <a:gd name="T8" fmla="*/ 980 w 980"/>
                <a:gd name="T9" fmla="*/ 308 h 789"/>
                <a:gd name="T10" fmla="*/ 673 w 980"/>
                <a:gd name="T11" fmla="*/ 491 h 789"/>
                <a:gd name="T12" fmla="*/ 788 w 980"/>
                <a:gd name="T13" fmla="*/ 789 h 789"/>
                <a:gd name="T14" fmla="*/ 490 w 980"/>
                <a:gd name="T15" fmla="*/ 606 h 789"/>
                <a:gd name="T16" fmla="*/ 192 w 980"/>
                <a:gd name="T17" fmla="*/ 789 h 789"/>
                <a:gd name="T18" fmla="*/ 307 w 980"/>
                <a:gd name="T19" fmla="*/ 491 h 789"/>
                <a:gd name="T20" fmla="*/ 0 w 980"/>
                <a:gd name="T21" fmla="*/ 308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0" h="789">
                  <a:moveTo>
                    <a:pt x="0" y="308"/>
                  </a:moveTo>
                  <a:lnTo>
                    <a:pt x="375" y="308"/>
                  </a:lnTo>
                  <a:lnTo>
                    <a:pt x="490" y="0"/>
                  </a:lnTo>
                  <a:lnTo>
                    <a:pt x="605" y="308"/>
                  </a:lnTo>
                  <a:lnTo>
                    <a:pt x="980" y="308"/>
                  </a:lnTo>
                  <a:lnTo>
                    <a:pt x="673" y="491"/>
                  </a:lnTo>
                  <a:lnTo>
                    <a:pt x="788" y="789"/>
                  </a:lnTo>
                  <a:lnTo>
                    <a:pt x="490" y="606"/>
                  </a:lnTo>
                  <a:lnTo>
                    <a:pt x="192" y="789"/>
                  </a:lnTo>
                  <a:lnTo>
                    <a:pt x="307" y="491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20" name="Group 7">
            <a:extLst>
              <a:ext uri="{FF2B5EF4-FFF2-40B4-BE49-F238E27FC236}">
                <a16:creationId xmlns:a16="http://schemas.microsoft.com/office/drawing/2014/main" id="{3588121F-F4DF-FED0-F750-D00A71D7C037}"/>
              </a:ext>
            </a:extLst>
          </p:cNvPr>
          <p:cNvGrpSpPr>
            <a:grpSpLocks/>
          </p:cNvGrpSpPr>
          <p:nvPr/>
        </p:nvGrpSpPr>
        <p:grpSpPr bwMode="auto">
          <a:xfrm>
            <a:off x="3778322" y="8281187"/>
            <a:ext cx="2276121" cy="365741"/>
            <a:chOff x="6112" y="8994"/>
            <a:chExt cx="5026" cy="625"/>
          </a:xfrm>
        </p:grpSpPr>
        <p:sp>
          <p:nvSpPr>
            <p:cNvPr id="21" name="WordArt 8">
              <a:extLst>
                <a:ext uri="{FF2B5EF4-FFF2-40B4-BE49-F238E27FC236}">
                  <a16:creationId xmlns:a16="http://schemas.microsoft.com/office/drawing/2014/main" id="{EE7127FB-01BA-23F0-8F85-E827A4644E0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112" y="8994"/>
              <a:ext cx="4478" cy="6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5240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3600" kern="10" dirty="0">
                  <a:solidFill>
                    <a:srgbClr val="000066"/>
                  </a:solidFill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14,90</a:t>
              </a:r>
              <a:r>
                <a:rPr lang="en-US" altLang="ja-JP" sz="3600" kern="10" spc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0,000</a:t>
              </a:r>
              <a:endParaRPr lang="ja-JP" altLang="en-US" sz="3600" kern="10" spc="0" dirty="0">
                <a:ln>
                  <a:noFill/>
                </a:ln>
                <a:solidFill>
                  <a:srgbClr val="000066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endParaRPr>
            </a:p>
          </p:txBody>
        </p:sp>
        <p:sp>
          <p:nvSpPr>
            <p:cNvPr id="22" name="WordArt 9">
              <a:extLst>
                <a:ext uri="{FF2B5EF4-FFF2-40B4-BE49-F238E27FC236}">
                  <a16:creationId xmlns:a16="http://schemas.microsoft.com/office/drawing/2014/main" id="{1E08E10A-B7B3-39A5-65E5-37D9B9FF11A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671" y="9021"/>
              <a:ext cx="467" cy="16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203200">
                  <a:solidFill>
                    <a:srgbClr val="0033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3600" kern="10" spc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税別</a:t>
              </a:r>
            </a:p>
          </p:txBody>
        </p:sp>
        <p:sp>
          <p:nvSpPr>
            <p:cNvPr id="23" name="WordArt 10">
              <a:extLst>
                <a:ext uri="{FF2B5EF4-FFF2-40B4-BE49-F238E27FC236}">
                  <a16:creationId xmlns:a16="http://schemas.microsoft.com/office/drawing/2014/main" id="{77CE4C1C-4AF5-E813-6195-B60C5F2932B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728" y="9238"/>
              <a:ext cx="364" cy="2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5240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3600" kern="10" spc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円</a:t>
              </a:r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EBD0B2A5-760F-AF54-2837-6C3EF0B406D7}"/>
              </a:ext>
            </a:extLst>
          </p:cNvPr>
          <p:cNvGrpSpPr/>
          <p:nvPr/>
        </p:nvGrpSpPr>
        <p:grpSpPr>
          <a:xfrm>
            <a:off x="6255034" y="8269198"/>
            <a:ext cx="758859" cy="342882"/>
            <a:chOff x="6255034" y="8269198"/>
            <a:chExt cx="758859" cy="342882"/>
          </a:xfrm>
        </p:grpSpPr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id="{99BE2F31-79D0-DC6B-692F-49EE25087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5034" y="8269198"/>
              <a:ext cx="758859" cy="342882"/>
            </a:xfrm>
            <a:prstGeom prst="rect">
              <a:avLst/>
            </a:prstGeom>
            <a:solidFill>
              <a:srgbClr val="DEE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WordArt 19">
              <a:extLst>
                <a:ext uri="{FF2B5EF4-FFF2-40B4-BE49-F238E27FC236}">
                  <a16:creationId xmlns:a16="http://schemas.microsoft.com/office/drawing/2014/main" id="{C9D89D05-417A-F397-AA95-A30D92E8AF3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426164" y="8317186"/>
              <a:ext cx="425116" cy="18189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5240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1800" kern="10" spc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3</a:t>
              </a:r>
              <a:r>
                <a:rPr lang="ja-JP" altLang="en-US" sz="1800" kern="10" spc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年間</a:t>
              </a:r>
            </a:p>
          </p:txBody>
        </p:sp>
        <p:sp>
          <p:nvSpPr>
            <p:cNvPr id="26" name="WordArt 20">
              <a:extLst>
                <a:ext uri="{FF2B5EF4-FFF2-40B4-BE49-F238E27FC236}">
                  <a16:creationId xmlns:a16="http://schemas.microsoft.com/office/drawing/2014/main" id="{2685DE44-1894-BE86-5420-D4176754BDD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371186" y="8511460"/>
              <a:ext cx="549786" cy="7275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5240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800" kern="10" spc="0">
                  <a:ln>
                    <a:noFill/>
                  </a:ln>
                  <a:solidFill>
                    <a:srgbClr val="002060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センドバック保証</a:t>
              </a:r>
            </a:p>
          </p:txBody>
        </p:sp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136DBB08-022C-0B7B-B7CC-A080D082D045}"/>
              </a:ext>
            </a:extLst>
          </p:cNvPr>
          <p:cNvGrpSpPr/>
          <p:nvPr/>
        </p:nvGrpSpPr>
        <p:grpSpPr>
          <a:xfrm>
            <a:off x="0" y="9886027"/>
            <a:ext cx="7559675" cy="805786"/>
            <a:chOff x="0" y="9886027"/>
            <a:chExt cx="7559675" cy="805786"/>
          </a:xfrm>
        </p:grpSpPr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D02FCDA9-8A4C-45AC-949E-C33F479CDD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892" b="-1"/>
            <a:stretch/>
          </p:blipFill>
          <p:spPr>
            <a:xfrm>
              <a:off x="0" y="9886027"/>
              <a:ext cx="7559675" cy="805786"/>
            </a:xfrm>
            <a:prstGeom prst="rect">
              <a:avLst/>
            </a:prstGeom>
          </p:spPr>
        </p:pic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F069E571-E1A2-C637-B788-80FA820D371E}"/>
                </a:ext>
              </a:extLst>
            </p:cNvPr>
            <p:cNvSpPr txBox="1"/>
            <p:nvPr/>
          </p:nvSpPr>
          <p:spPr>
            <a:xfrm>
              <a:off x="602742" y="10132408"/>
              <a:ext cx="4780093" cy="276999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tx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ja-JP" altLang="en-US" sz="1200" dirty="0">
                  <a:solidFill>
                    <a:schemeClr val="bg1"/>
                  </a:solidFill>
                  <a:ea typeface="游ゴシック" panose="020B0400000000000000" pitchFamily="50" charset="-128"/>
                  <a:cs typeface="Segoe UI" panose="020B0502040204020203" pitchFamily="34" charset="0"/>
                </a:rPr>
                <a:t>アプライド </a:t>
              </a:r>
              <a:r>
                <a:rPr lang="en-US" altLang="ja-JP" sz="1200" dirty="0">
                  <a:solidFill>
                    <a:schemeClr val="bg1"/>
                  </a:solidFill>
                  <a:ea typeface="游ゴシック" panose="020B0400000000000000" pitchFamily="50" charset="-128"/>
                  <a:cs typeface="Segoe UI" panose="020B0502040204020203" pitchFamily="34" charset="0"/>
                </a:rPr>
                <a:t>HPC</a:t>
              </a:r>
              <a:r>
                <a:rPr lang="ja-JP" altLang="en-US" sz="1200" dirty="0">
                  <a:solidFill>
                    <a:schemeClr val="bg1"/>
                  </a:solidFill>
                  <a:ea typeface="游ゴシック" panose="020B0400000000000000" pitchFamily="50" charset="-128"/>
                  <a:cs typeface="Segoe UI" panose="020B0502040204020203" pitchFamily="34" charset="0"/>
                </a:rPr>
                <a:t>＆</a:t>
              </a:r>
              <a:r>
                <a:rPr lang="en-US" altLang="ja-JP" sz="1200" dirty="0">
                  <a:solidFill>
                    <a:schemeClr val="bg1"/>
                  </a:solidFill>
                  <a:ea typeface="游ゴシック" panose="020B0400000000000000" pitchFamily="50" charset="-128"/>
                  <a:cs typeface="Segoe UI" panose="020B0502040204020203" pitchFamily="34" charset="0"/>
                </a:rPr>
                <a:t>BTO</a:t>
              </a:r>
              <a:r>
                <a:rPr lang="ja-JP" altLang="en-US" sz="1200" dirty="0">
                  <a:solidFill>
                    <a:schemeClr val="bg1"/>
                  </a:solidFill>
                  <a:ea typeface="游ゴシック" panose="020B0400000000000000" pitchFamily="50" charset="-128"/>
                  <a:cs typeface="Segoe UI" panose="020B0502040204020203" pitchFamily="34" charset="0"/>
                </a:rPr>
                <a:t>専用サイト      </a:t>
              </a:r>
              <a:r>
                <a:rPr lang="en-US" altLang="ja-JP" sz="1200" dirty="0">
                  <a:solidFill>
                    <a:schemeClr val="bg1"/>
                  </a:solidFill>
                  <a:ea typeface="游ゴシック" panose="020B0400000000000000" pitchFamily="50" charset="-128"/>
                  <a:cs typeface="Segoe UI" panose="020B0502040204020203" pitchFamily="34" charset="0"/>
                </a:rPr>
                <a:t>https://bto.applied.ne.jp/</a:t>
              </a:r>
            </a:p>
          </p:txBody>
        </p:sp>
        <p:grpSp>
          <p:nvGrpSpPr>
            <p:cNvPr id="30" name="Group 51">
              <a:extLst>
                <a:ext uri="{FF2B5EF4-FFF2-40B4-BE49-F238E27FC236}">
                  <a16:creationId xmlns:a16="http://schemas.microsoft.com/office/drawing/2014/main" id="{22DD2DE5-B54A-7063-939E-F2CDAF465A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82835" y="10159219"/>
              <a:ext cx="1438834" cy="277813"/>
              <a:chOff x="7796" y="14900"/>
              <a:chExt cx="2810" cy="542"/>
            </a:xfrm>
          </p:grpSpPr>
          <p:sp>
            <p:nvSpPr>
              <p:cNvPr id="31" name="AutoShape 52">
                <a:extLst>
                  <a:ext uri="{FF2B5EF4-FFF2-40B4-BE49-F238E27FC236}">
                    <a16:creationId xmlns:a16="http://schemas.microsoft.com/office/drawing/2014/main" id="{BA8BB4F6-9FF5-6BD2-6306-163C49CD25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96" y="14900"/>
                <a:ext cx="2100" cy="35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" name="AutoShape 53">
                <a:extLst>
                  <a:ext uri="{FF2B5EF4-FFF2-40B4-BE49-F238E27FC236}">
                    <a16:creationId xmlns:a16="http://schemas.microsoft.com/office/drawing/2014/main" id="{966C2AB3-D533-616C-8969-3BEC3E0806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57" y="14900"/>
                <a:ext cx="649" cy="352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" name="WordArt 54">
                <a:extLst>
                  <a:ext uri="{FF2B5EF4-FFF2-40B4-BE49-F238E27FC236}">
                    <a16:creationId xmlns:a16="http://schemas.microsoft.com/office/drawing/2014/main" id="{F773B804-7A9C-4E65-2623-DF6AC3806AA1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081" y="14969"/>
                <a:ext cx="402" cy="473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ja-JP" altLang="en-US" sz="3600" kern="10" spc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ヒラギノ角ゴ5" panose="020B0500000000000000" pitchFamily="50" charset="-128"/>
                    <a:ea typeface="ヒラギノ角ゴ5" panose="020B0500000000000000" pitchFamily="50" charset="-128"/>
                  </a:rPr>
                  <a:t>検索</a:t>
                </a:r>
              </a:p>
              <a:p>
                <a:pPr algn="l" rtl="0">
                  <a:buNone/>
                </a:pPr>
                <a:r>
                  <a:rPr lang="ja-JP" altLang="en-US" sz="3600" kern="10" spc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ヒラギノ角ゴ5" panose="020B0500000000000000" pitchFamily="50" charset="-128"/>
                    <a:ea typeface="ヒラギノ角ゴ5" panose="020B0500000000000000" pitchFamily="50" charset="-128"/>
                  </a:rPr>
                  <a:t>　</a:t>
                </a:r>
              </a:p>
            </p:txBody>
          </p:sp>
          <p:sp>
            <p:nvSpPr>
              <p:cNvPr id="34" name="WordArt 55">
                <a:extLst>
                  <a:ext uri="{FF2B5EF4-FFF2-40B4-BE49-F238E27FC236}">
                    <a16:creationId xmlns:a16="http://schemas.microsoft.com/office/drawing/2014/main" id="{F69676E7-1AB5-BC87-6793-16246E77D0A4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7995" y="14995"/>
                <a:ext cx="1340" cy="403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ja-JP" altLang="en-US" sz="3600" kern="10" spc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ヒラギノ角ゴ5" panose="020B0500000000000000" pitchFamily="50" charset="-128"/>
                    <a:ea typeface="ヒラギノ角ゴ5" panose="020B0500000000000000" pitchFamily="50" charset="-128"/>
                  </a:rPr>
                  <a:t>アプライド </a:t>
                </a:r>
                <a:r>
                  <a:rPr lang="en-US" altLang="ja-JP" sz="3600" kern="10" spc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ヒラギノ角ゴ5" panose="020B0500000000000000" pitchFamily="50" charset="-128"/>
                    <a:ea typeface="ヒラギノ角ゴ5" panose="020B0500000000000000" pitchFamily="50" charset="-128"/>
                  </a:rPr>
                  <a:t>HPC</a:t>
                </a:r>
              </a:p>
              <a:p>
                <a:pPr algn="l" rtl="0">
                  <a:buNone/>
                </a:pPr>
                <a:r>
                  <a:rPr lang="ja-JP" altLang="en-US" sz="3600" kern="10" spc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ヒラギノ角ゴ5" panose="020B0500000000000000" pitchFamily="50" charset="-128"/>
                    <a:ea typeface="ヒラギノ角ゴ5" panose="020B0500000000000000" pitchFamily="50" charset="-128"/>
                  </a:rPr>
                  <a:t>　</a:t>
                </a:r>
              </a:p>
            </p:txBody>
          </p:sp>
          <p:sp>
            <p:nvSpPr>
              <p:cNvPr id="35" name="AutoShape 56">
                <a:extLst>
                  <a:ext uri="{FF2B5EF4-FFF2-40B4-BE49-F238E27FC236}">
                    <a16:creationId xmlns:a16="http://schemas.microsoft.com/office/drawing/2014/main" id="{FFEFC73F-CA19-3343-2765-75C6AB6F92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29" y="14947"/>
                <a:ext cx="310" cy="263"/>
              </a:xfrm>
              <a:prstGeom prst="roundRect">
                <a:avLst>
                  <a:gd name="adj" fmla="val 16667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" name="AutoShape 57">
                <a:extLst>
                  <a:ext uri="{FF2B5EF4-FFF2-40B4-BE49-F238E27FC236}">
                    <a16:creationId xmlns:a16="http://schemas.microsoft.com/office/drawing/2014/main" id="{02958E4D-CDAD-9436-0127-B55801D9D7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9583" y="15020"/>
                <a:ext cx="200" cy="142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sp>
        <p:nvSpPr>
          <p:cNvPr id="38" name="WordArt 59">
            <a:extLst>
              <a:ext uri="{FF2B5EF4-FFF2-40B4-BE49-F238E27FC236}">
                <a16:creationId xmlns:a16="http://schemas.microsoft.com/office/drawing/2014/main" id="{B6C8CC2D-35F9-4A3D-DDC9-A6757BC06C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17968" y="9681430"/>
            <a:ext cx="1752967" cy="8959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アプライド株式会社 広域システム営業部</a:t>
            </a:r>
          </a:p>
        </p:txBody>
      </p:sp>
      <p:sp>
        <p:nvSpPr>
          <p:cNvPr id="39" name="WordArt 59">
            <a:extLst>
              <a:ext uri="{FF2B5EF4-FFF2-40B4-BE49-F238E27FC236}">
                <a16:creationId xmlns:a16="http://schemas.microsoft.com/office/drawing/2014/main" id="{4BD3DA9C-1063-8516-38C3-F3718783D5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17968" y="9497997"/>
            <a:ext cx="1512000" cy="8959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製品仕様、技術的なお問い合わせ先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A4E6FA86-630B-FD8C-781B-716A67648521}"/>
              </a:ext>
            </a:extLst>
          </p:cNvPr>
          <p:cNvSpPr txBox="1"/>
          <p:nvPr/>
        </p:nvSpPr>
        <p:spPr>
          <a:xfrm>
            <a:off x="374334" y="8822740"/>
            <a:ext cx="2268000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 err="1">
                <a:latin typeface="+mn-ea"/>
              </a:rPr>
              <a:t>IsoVibe</a:t>
            </a:r>
            <a:r>
              <a:rPr kumimoji="1" lang="en-US" altLang="ja-JP" sz="600" b="1" dirty="0">
                <a:latin typeface="+mn-ea"/>
              </a:rPr>
              <a:t>™</a:t>
            </a:r>
            <a:r>
              <a:rPr kumimoji="1" lang="ja-JP" altLang="en-US" sz="600" b="1" dirty="0">
                <a:latin typeface="+mn-ea"/>
              </a:rPr>
              <a:t>振動分離テクノロジー</a:t>
            </a:r>
          </a:p>
          <a:p>
            <a:r>
              <a:rPr kumimoji="1" lang="ja-JP" altLang="en-US" sz="600" dirty="0">
                <a:latin typeface="+mn-ea"/>
              </a:rPr>
              <a:t>ベースボードの正確なカットにより、筐体内のドライブにサスペンションを与え、ドライブへの振動の伝播を遮断します。そのため、すべてのドライブが高負荷で稼働している場合でも、安定したパフォーマンスを維持できます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647AD25-6E09-07B4-150A-387B2F84B6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91"/>
          <a:stretch>
            <a:fillRect/>
          </a:stretch>
        </p:blipFill>
        <p:spPr>
          <a:xfrm>
            <a:off x="4882834" y="6548888"/>
            <a:ext cx="2460399" cy="161180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ED9C766-F732-C5C5-E2B2-DB61437DC0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47"/>
          <a:stretch>
            <a:fillRect/>
          </a:stretch>
        </p:blipFill>
        <p:spPr>
          <a:xfrm>
            <a:off x="5530912" y="4963266"/>
            <a:ext cx="409514" cy="460373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12950E2-0A65-49D4-C707-E7FF71C9A4ED}"/>
              </a:ext>
            </a:extLst>
          </p:cNvPr>
          <p:cNvSpPr txBox="1"/>
          <p:nvPr/>
        </p:nvSpPr>
        <p:spPr>
          <a:xfrm>
            <a:off x="278283" y="2648223"/>
            <a:ext cx="3279369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50" b="1" i="0" dirty="0">
                <a:solidFill>
                  <a:srgbClr val="212529"/>
                </a:solidFill>
                <a:effectLst/>
                <a:latin typeface="+mn-ea"/>
              </a:rPr>
              <a:t>4U AI</a:t>
            </a:r>
            <a:r>
              <a:rPr lang="ja-JP" altLang="en-US" sz="1050" b="1" i="0" dirty="0">
                <a:solidFill>
                  <a:srgbClr val="212529"/>
                </a:solidFill>
                <a:effectLst/>
                <a:latin typeface="+mn-ea"/>
              </a:rPr>
              <a:t>サーバーと</a:t>
            </a:r>
            <a:r>
              <a:rPr lang="en-US" altLang="ja-JP" sz="1050" b="1" i="0" dirty="0">
                <a:solidFill>
                  <a:srgbClr val="212529"/>
                </a:solidFill>
                <a:effectLst/>
                <a:latin typeface="+mn-ea"/>
              </a:rPr>
              <a:t>1.5PB </a:t>
            </a:r>
            <a:r>
              <a:rPr lang="ja-JP" altLang="en-US" sz="1050" b="1" i="0" dirty="0">
                <a:solidFill>
                  <a:srgbClr val="212529"/>
                </a:solidFill>
                <a:effectLst/>
                <a:latin typeface="+mn-ea"/>
              </a:rPr>
              <a:t>を超える大容量 </a:t>
            </a:r>
            <a:r>
              <a:rPr lang="en-US" altLang="ja-JP" sz="1050" b="1" i="0" dirty="0">
                <a:solidFill>
                  <a:srgbClr val="212529"/>
                </a:solidFill>
                <a:effectLst/>
                <a:latin typeface="+mn-ea"/>
              </a:rPr>
              <a:t>JBOD</a:t>
            </a:r>
            <a:r>
              <a:rPr lang="ja-JP" altLang="en-US" sz="1050" b="1" i="0" dirty="0">
                <a:solidFill>
                  <a:srgbClr val="212529"/>
                </a:solidFill>
                <a:effectLst/>
                <a:latin typeface="+mn-ea"/>
              </a:rPr>
              <a:t>ストレージユニットの</a:t>
            </a:r>
            <a:r>
              <a:rPr lang="ja-JP" altLang="en-US" sz="1050" b="1" dirty="0">
                <a:solidFill>
                  <a:srgbClr val="212529"/>
                </a:solidFill>
                <a:latin typeface="+mn-ea"/>
              </a:rPr>
              <a:t>セットモデル！</a:t>
            </a:r>
            <a:endParaRPr lang="en-US" altLang="ja-JP" sz="1050" b="1" dirty="0">
              <a:solidFill>
                <a:srgbClr val="212529"/>
              </a:solidFill>
              <a:latin typeface="+mn-ea"/>
            </a:endParaRPr>
          </a:p>
          <a:p>
            <a:r>
              <a:rPr lang="ja-JP" altLang="en-US" sz="1050" b="1" i="0" dirty="0">
                <a:solidFill>
                  <a:srgbClr val="212529"/>
                </a:solidFill>
                <a:effectLst/>
                <a:latin typeface="+mn-ea"/>
              </a:rPr>
              <a:t>高耐久 </a:t>
            </a:r>
            <a:r>
              <a:rPr lang="en-US" altLang="ja-JP" sz="1050" b="1" i="0" dirty="0">
                <a:solidFill>
                  <a:srgbClr val="212529"/>
                </a:solidFill>
                <a:effectLst/>
                <a:latin typeface="+mn-ea"/>
              </a:rPr>
              <a:t>SATA</a:t>
            </a:r>
            <a:r>
              <a:rPr lang="ja-JP" altLang="en-US" sz="1050" b="1" i="0" dirty="0">
                <a:solidFill>
                  <a:srgbClr val="212529"/>
                </a:solidFill>
                <a:effectLst/>
                <a:latin typeface="+mn-ea"/>
              </a:rPr>
              <a:t> </a:t>
            </a:r>
            <a:r>
              <a:rPr lang="en-US" altLang="ja-JP" sz="1050" b="1" i="0" dirty="0">
                <a:solidFill>
                  <a:srgbClr val="212529"/>
                </a:solidFill>
                <a:effectLst/>
                <a:latin typeface="+mn-ea"/>
              </a:rPr>
              <a:t>26TB</a:t>
            </a:r>
            <a:r>
              <a:rPr lang="ja-JP" altLang="en-US" sz="1050" b="1" i="0" dirty="0">
                <a:solidFill>
                  <a:srgbClr val="212529"/>
                </a:solidFill>
                <a:effectLst/>
                <a:latin typeface="+mn-ea"/>
              </a:rPr>
              <a:t> </a:t>
            </a:r>
            <a:r>
              <a:rPr lang="en-US" altLang="ja-JP" sz="1050" b="1" i="0" dirty="0">
                <a:solidFill>
                  <a:srgbClr val="212529"/>
                </a:solidFill>
                <a:effectLst/>
                <a:latin typeface="+mn-ea"/>
              </a:rPr>
              <a:t>HDD×60</a:t>
            </a:r>
            <a:r>
              <a:rPr lang="ja-JP" altLang="en-US" sz="1050" b="1" i="0" dirty="0">
                <a:solidFill>
                  <a:srgbClr val="212529"/>
                </a:solidFill>
                <a:effectLst/>
                <a:latin typeface="+mn-ea"/>
              </a:rPr>
              <a:t>基搭載（</a:t>
            </a:r>
            <a:r>
              <a:rPr lang="en-US" altLang="ja-JP" sz="1050" b="1" i="0" dirty="0">
                <a:solidFill>
                  <a:srgbClr val="212529"/>
                </a:solidFill>
                <a:effectLst/>
                <a:latin typeface="+mn-ea"/>
              </a:rPr>
              <a:t>1560TB</a:t>
            </a:r>
            <a:r>
              <a:rPr lang="ja-JP" altLang="en-US" sz="1050" b="1" i="0" dirty="0">
                <a:solidFill>
                  <a:srgbClr val="212529"/>
                </a:solidFill>
                <a:effectLst/>
                <a:latin typeface="+mn-ea"/>
              </a:rPr>
              <a:t>）</a:t>
            </a:r>
            <a:endParaRPr lang="en-US" altLang="ja-JP" sz="1050" b="1" i="0" dirty="0">
              <a:solidFill>
                <a:srgbClr val="212529"/>
              </a:solidFill>
              <a:effectLst/>
              <a:latin typeface="+mn-ea"/>
            </a:endParaRPr>
          </a:p>
          <a:p>
            <a:r>
              <a:rPr lang="ja-JP" altLang="en-US" sz="1050" b="1" i="0" dirty="0">
                <a:solidFill>
                  <a:srgbClr val="212529"/>
                </a:solidFill>
                <a:effectLst/>
                <a:latin typeface="+mn-ea"/>
              </a:rPr>
              <a:t>大容量と信頼性を両立したモデルです。</a:t>
            </a:r>
            <a:endParaRPr lang="en-US" altLang="ja-JP" sz="1050" b="1" i="0" dirty="0">
              <a:solidFill>
                <a:srgbClr val="212529"/>
              </a:solidFill>
              <a:effectLst/>
              <a:latin typeface="+mn-ea"/>
            </a:endParaRPr>
          </a:p>
          <a:p>
            <a:endParaRPr lang="en-US" altLang="ja-JP" sz="1050" b="1" i="0" dirty="0">
              <a:solidFill>
                <a:srgbClr val="212529"/>
              </a:solidFill>
              <a:effectLst/>
              <a:latin typeface="+mn-ea"/>
            </a:endParaRPr>
          </a:p>
          <a:p>
            <a:r>
              <a:rPr lang="ja-JP" altLang="en-US" sz="1050" b="1" i="0" dirty="0">
                <a:solidFill>
                  <a:srgbClr val="212529"/>
                </a:solidFill>
                <a:effectLst/>
                <a:latin typeface="+mn-ea"/>
              </a:rPr>
              <a:t>大規模クラウドのストレージ基盤から研究</a:t>
            </a:r>
            <a:r>
              <a:rPr lang="ja-JP" altLang="en-US" sz="1050" b="1" dirty="0">
                <a:solidFill>
                  <a:srgbClr val="212529"/>
                </a:solidFill>
                <a:latin typeface="+mn-ea"/>
              </a:rPr>
              <a:t>所</a:t>
            </a:r>
            <a:r>
              <a:rPr lang="ja-JP" altLang="en-US" sz="1050" b="1" i="0" dirty="0">
                <a:solidFill>
                  <a:srgbClr val="212529"/>
                </a:solidFill>
                <a:effectLst/>
                <a:latin typeface="+mn-ea"/>
              </a:rPr>
              <a:t>のファイルサーバーまで、幅広く利用することが出来ます。セットで提供する</a:t>
            </a:r>
            <a:r>
              <a:rPr lang="en-US" altLang="ja-JP" sz="1050" b="1" i="0" dirty="0">
                <a:solidFill>
                  <a:srgbClr val="212529"/>
                </a:solidFill>
                <a:effectLst/>
                <a:latin typeface="+mn-ea"/>
              </a:rPr>
              <a:t>RAID</a:t>
            </a:r>
            <a:r>
              <a:rPr lang="ja-JP" altLang="en-US" sz="1050" b="1" i="0" dirty="0">
                <a:solidFill>
                  <a:srgbClr val="212529"/>
                </a:solidFill>
                <a:effectLst/>
                <a:latin typeface="+mn-ea"/>
              </a:rPr>
              <a:t>コントローラは、業界標準 </a:t>
            </a:r>
            <a:r>
              <a:rPr lang="en-US" altLang="ja-JP" sz="1050" b="1" i="0" dirty="0" err="1">
                <a:solidFill>
                  <a:srgbClr val="212529"/>
                </a:solidFill>
                <a:effectLst/>
                <a:latin typeface="+mn-ea"/>
              </a:rPr>
              <a:t>MegaRAID</a:t>
            </a:r>
            <a:r>
              <a:rPr lang="ja-JP" altLang="en-US" sz="1050" b="1" i="0" dirty="0">
                <a:solidFill>
                  <a:srgbClr val="212529"/>
                </a:solidFill>
                <a:effectLst/>
                <a:latin typeface="+mn-ea"/>
              </a:rPr>
              <a:t> </a:t>
            </a:r>
            <a:r>
              <a:rPr lang="en-US" altLang="ja-JP" sz="1050" b="1" i="0" dirty="0">
                <a:solidFill>
                  <a:srgbClr val="212529"/>
                </a:solidFill>
                <a:effectLst/>
                <a:latin typeface="+mn-ea"/>
              </a:rPr>
              <a:t>9560-16i</a:t>
            </a:r>
            <a:r>
              <a:rPr lang="ja-JP" altLang="en-US" sz="1050" b="1" i="0" dirty="0">
                <a:solidFill>
                  <a:srgbClr val="212529"/>
                </a:solidFill>
                <a:effectLst/>
                <a:latin typeface="+mn-ea"/>
              </a:rPr>
              <a:t>を採用、ストレージユニットと合わせて安定稼働を提供します。</a:t>
            </a:r>
            <a:endParaRPr lang="ja-JP" altLang="en-US" sz="1050" b="1" dirty="0">
              <a:latin typeface="+mn-ea"/>
            </a:endParaRPr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825E41D6-003E-D79A-F386-4832128248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664" y="2849331"/>
            <a:ext cx="1907023" cy="1265782"/>
          </a:xfrm>
          <a:prstGeom prst="rect">
            <a:avLst/>
          </a:prstGeom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1B1B084-D9BA-3AFC-611E-D02C68C71CBA}"/>
              </a:ext>
            </a:extLst>
          </p:cNvPr>
          <p:cNvSpPr txBox="1"/>
          <p:nvPr/>
        </p:nvSpPr>
        <p:spPr>
          <a:xfrm>
            <a:off x="2721696" y="8822740"/>
            <a:ext cx="2268000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 err="1">
                <a:latin typeface="+mn-ea"/>
              </a:rPr>
              <a:t>ArcticFlow</a:t>
            </a:r>
            <a:r>
              <a:rPr kumimoji="1" lang="en-US" altLang="ja-JP" sz="600" b="1" dirty="0">
                <a:latin typeface="+mn-ea"/>
              </a:rPr>
              <a:t>™</a:t>
            </a:r>
            <a:r>
              <a:rPr kumimoji="1" lang="ja-JP" altLang="en-US" sz="600" b="1" dirty="0">
                <a:latin typeface="+mn-ea"/>
              </a:rPr>
              <a:t>熱分布冷却テクノロジー</a:t>
            </a:r>
          </a:p>
          <a:p>
            <a:r>
              <a:rPr kumimoji="1" lang="ja-JP" altLang="en-US" sz="600" dirty="0">
                <a:latin typeface="+mn-ea"/>
              </a:rPr>
              <a:t>筐体中央に冷却風を導くことで、一般的なシステムに比べて、ドライブ稼働時の温度を下げ、一定化させます。これにより、ファンの速度の抑制、振動の低減、電力消費の削減、静音での稼働が可能になり、信頼性が向上します。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631EF619-4668-415D-3A7F-F6F73A375C3E}"/>
              </a:ext>
            </a:extLst>
          </p:cNvPr>
          <p:cNvSpPr txBox="1"/>
          <p:nvPr/>
        </p:nvSpPr>
        <p:spPr>
          <a:xfrm>
            <a:off x="4985238" y="8822740"/>
            <a:ext cx="2268000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latin typeface="+mn-ea"/>
              </a:rPr>
              <a:t>Western Digital Resource Manager</a:t>
            </a:r>
          </a:p>
          <a:p>
            <a:r>
              <a:rPr kumimoji="1" lang="en-US" altLang="ja-JP" sz="600" dirty="0">
                <a:latin typeface="+mn-ea"/>
              </a:rPr>
              <a:t>GUI</a:t>
            </a:r>
            <a:r>
              <a:rPr kumimoji="1" lang="ja-JP" altLang="en-US" sz="600" dirty="0">
                <a:latin typeface="+mn-ea"/>
              </a:rPr>
              <a:t>ベースのツールで、プラットフォームをリアルタイムに監視・管理し、最も重要な情報を表示する統合ダッシュボードを利用できます。その他のビューでは、プラットフォームの構成、稼働状況監視、メンテナンスを実施できます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1321AF51-0FCE-4580-B717-6921A809A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757" y="177968"/>
            <a:ext cx="172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3E6DBC7-47A4-54FF-29E3-134E9D11C2C6}"/>
              </a:ext>
            </a:extLst>
          </p:cNvPr>
          <p:cNvSpPr/>
          <p:nvPr/>
        </p:nvSpPr>
        <p:spPr>
          <a:xfrm>
            <a:off x="6471919" y="5230646"/>
            <a:ext cx="105695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000" b="1" kern="600" cap="none" spc="-220" dirty="0">
                <a:ln w="25400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HPC</a:t>
            </a:r>
          </a:p>
          <a:p>
            <a:pPr algn="ctr"/>
            <a:r>
              <a:rPr lang="en-US" altLang="ja-JP" sz="2000" b="1" kern="600" spc="-220" dirty="0">
                <a:ln w="25400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Serve</a:t>
            </a:r>
            <a:endParaRPr lang="ja-JP" altLang="en-US" sz="2000" b="1" kern="600" cap="none" spc="-220" dirty="0">
              <a:ln w="25400" cmpd="sng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ヒラギノ角ゴ8" panose="020B0800000000000000" pitchFamily="50" charset="-128"/>
              <a:ea typeface="ヒラギノ角ゴ8" panose="020B0800000000000000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B96449A-FD58-9B9E-684F-2DCC18E08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0" b="27605"/>
          <a:stretch>
            <a:fillRect/>
          </a:stretch>
        </p:blipFill>
        <p:spPr>
          <a:xfrm>
            <a:off x="846339" y="307379"/>
            <a:ext cx="2143255" cy="986432"/>
          </a:xfrm>
          <a:prstGeom prst="rect">
            <a:avLst/>
          </a:prstGeom>
          <a:effectLst>
            <a:outerShdw blurRad="203200" dist="88900" dir="5400000" algn="ctr" rotWithShape="0">
              <a:schemeClr val="bg1">
                <a:alpha val="93000"/>
              </a:schemeClr>
            </a:outerShdw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30C2F47C-17DD-96C3-C262-BD435D6A8B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91"/>
          <a:stretch>
            <a:fillRect/>
          </a:stretch>
        </p:blipFill>
        <p:spPr>
          <a:xfrm>
            <a:off x="201960" y="1168386"/>
            <a:ext cx="1716007" cy="1124152"/>
          </a:xfrm>
          <a:prstGeom prst="rect">
            <a:avLst/>
          </a:prstGeom>
          <a:effectLst>
            <a:outerShdw blurRad="203200" dist="88900" dir="5400000" algn="ctr" rotWithShape="0">
              <a:schemeClr val="bg1">
                <a:alpha val="93000"/>
              </a:schemeClr>
            </a:outerShdw>
          </a:effectLst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DA2DD82D-85CF-46F8-826D-563D96E6D2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238" y="4931772"/>
            <a:ext cx="505426" cy="505426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0D42EE99-19C0-C148-7B5E-53E8E8BD13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29" b="20778"/>
          <a:stretch>
            <a:fillRect/>
          </a:stretch>
        </p:blipFill>
        <p:spPr>
          <a:xfrm>
            <a:off x="3651517" y="2587263"/>
            <a:ext cx="1848525" cy="1073852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E1BB345D-ECD7-876F-D866-81DCF5210E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38" b="28415"/>
          <a:stretch>
            <a:fillRect/>
          </a:stretch>
        </p:blipFill>
        <p:spPr>
          <a:xfrm>
            <a:off x="3693313" y="3673775"/>
            <a:ext cx="1764932" cy="7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1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370</TotalTime>
  <Words>1227</Words>
  <Application>Microsoft Office PowerPoint</Application>
  <PresentationFormat>ユーザー設定</PresentationFormat>
  <Paragraphs>113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ヒラギノ角ゴ5</vt:lpstr>
      <vt:lpstr>ヒラギノ角ゴ6</vt:lpstr>
      <vt:lpstr>ヒラギノ角ゴ7</vt:lpstr>
      <vt:lpstr>ヒラギノ角ゴ8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圭祐 根尾</dc:creator>
  <cp:lastModifiedBy>圭祐 根尾</cp:lastModifiedBy>
  <cp:revision>10</cp:revision>
  <dcterms:created xsi:type="dcterms:W3CDTF">2024-10-19T04:24:36Z</dcterms:created>
  <dcterms:modified xsi:type="dcterms:W3CDTF">2025-09-13T23:36:33Z</dcterms:modified>
</cp:coreProperties>
</file>